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0" r:id="rId4"/>
    <p:sldId id="259" r:id="rId5"/>
    <p:sldId id="261" r:id="rId6"/>
    <p:sldId id="263" r:id="rId7"/>
    <p:sldId id="258" r:id="rId8"/>
    <p:sldId id="262"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0" r:id="rId23"/>
    <p:sldId id="278" r:id="rId24"/>
    <p:sldId id="279" r:id="rId25"/>
    <p:sldId id="280" r:id="rId26"/>
    <p:sldId id="281" r:id="rId27"/>
    <p:sldId id="28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044" autoAdjust="0"/>
  </p:normalViewPr>
  <p:slideViewPr>
    <p:cSldViewPr snapToGrid="0">
      <p:cViewPr varScale="1">
        <p:scale>
          <a:sx n="73" d="100"/>
          <a:sy n="73" d="100"/>
        </p:scale>
        <p:origin x="33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7967F-7BD3-416B-A52B-8FF804D409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44CC74-F93C-46B9-BD4D-64808B9BECDD}">
      <dgm:prSet custT="1"/>
      <dgm:spPr/>
      <dgm:t>
        <a:bodyPr/>
        <a:lstStyle/>
        <a:p>
          <a:pPr algn="l"/>
          <a:r>
            <a:rPr lang="en-US" sz="2800" dirty="0"/>
            <a:t>‘Our ideas of education  are too narrow and too low a range. There is need of a broader scope, a higher aim. </a:t>
          </a:r>
        </a:p>
      </dgm:t>
    </dgm:pt>
    <dgm:pt modelId="{18C3F280-CDB2-4993-B4EE-6AA5EF96CFFC}" type="parTrans" cxnId="{2A3374EE-C7B1-4BDD-A202-366F2B1AA18D}">
      <dgm:prSet/>
      <dgm:spPr/>
      <dgm:t>
        <a:bodyPr/>
        <a:lstStyle/>
        <a:p>
          <a:endParaRPr lang="en-US"/>
        </a:p>
      </dgm:t>
    </dgm:pt>
    <dgm:pt modelId="{FFCA7CF3-2FF6-45DE-830E-AC5A95C95B1B}" type="sibTrans" cxnId="{2A3374EE-C7B1-4BDD-A202-366F2B1AA18D}">
      <dgm:prSet/>
      <dgm:spPr/>
      <dgm:t>
        <a:bodyPr/>
        <a:lstStyle/>
        <a:p>
          <a:endParaRPr lang="en-US"/>
        </a:p>
      </dgm:t>
    </dgm:pt>
    <dgm:pt modelId="{4BA30409-D447-4E6D-81CE-114CB4F3C183}">
      <dgm:prSet custT="1"/>
      <dgm:spPr/>
      <dgm:t>
        <a:bodyPr/>
        <a:lstStyle/>
        <a:p>
          <a:r>
            <a:rPr lang="en-US" sz="2800" dirty="0"/>
            <a:t>True education means more than the pursual of a certain course of study. </a:t>
          </a:r>
        </a:p>
      </dgm:t>
    </dgm:pt>
    <dgm:pt modelId="{D6952199-B594-4E4A-BE7C-0C4BA1E69ED9}" type="parTrans" cxnId="{BD245787-36E4-4C4A-9416-8015A4EB61AA}">
      <dgm:prSet/>
      <dgm:spPr/>
      <dgm:t>
        <a:bodyPr/>
        <a:lstStyle/>
        <a:p>
          <a:endParaRPr lang="en-US"/>
        </a:p>
      </dgm:t>
    </dgm:pt>
    <dgm:pt modelId="{A6D4F162-CB4C-4AC4-95BB-F3959F36175A}" type="sibTrans" cxnId="{BD245787-36E4-4C4A-9416-8015A4EB61AA}">
      <dgm:prSet/>
      <dgm:spPr/>
      <dgm:t>
        <a:bodyPr/>
        <a:lstStyle/>
        <a:p>
          <a:endParaRPr lang="en-US"/>
        </a:p>
      </dgm:t>
    </dgm:pt>
    <dgm:pt modelId="{A456CEDB-8E64-42E1-8667-7F1AB7766B2A}" type="pres">
      <dgm:prSet presAssocID="{AEE7967F-7BD3-416B-A52B-8FF804D409C6}" presName="root" presStyleCnt="0">
        <dgm:presLayoutVars>
          <dgm:dir/>
          <dgm:resizeHandles val="exact"/>
        </dgm:presLayoutVars>
      </dgm:prSet>
      <dgm:spPr/>
    </dgm:pt>
    <dgm:pt modelId="{31B2C6F5-50BF-4D48-964C-2D2ACD44CDF6}" type="pres">
      <dgm:prSet presAssocID="{1E44CC74-F93C-46B9-BD4D-64808B9BECDD}" presName="compNode" presStyleCnt="0"/>
      <dgm:spPr/>
    </dgm:pt>
    <dgm:pt modelId="{C6767C21-7236-4A73-AABD-F6341A7FBAB6}" type="pres">
      <dgm:prSet presAssocID="{1E44CC74-F93C-46B9-BD4D-64808B9BEC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2C35A74-1C20-48EE-92F2-AEA05D2FA75F}" type="pres">
      <dgm:prSet presAssocID="{1E44CC74-F93C-46B9-BD4D-64808B9BECDD}" presName="spaceRect" presStyleCnt="0"/>
      <dgm:spPr/>
    </dgm:pt>
    <dgm:pt modelId="{4C636E01-7E09-4DDA-9203-701C65876B62}" type="pres">
      <dgm:prSet presAssocID="{1E44CC74-F93C-46B9-BD4D-64808B9BECDD}" presName="textRect" presStyleLbl="revTx" presStyleIdx="0" presStyleCnt="2" custScaleX="191703" custScaleY="82979">
        <dgm:presLayoutVars>
          <dgm:chMax val="1"/>
          <dgm:chPref val="1"/>
        </dgm:presLayoutVars>
      </dgm:prSet>
      <dgm:spPr/>
    </dgm:pt>
    <dgm:pt modelId="{EA4024DB-39EE-439D-A2A5-5A769D4EAE96}" type="pres">
      <dgm:prSet presAssocID="{FFCA7CF3-2FF6-45DE-830E-AC5A95C95B1B}" presName="sibTrans" presStyleCnt="0"/>
      <dgm:spPr/>
    </dgm:pt>
    <dgm:pt modelId="{71FCC92C-E3BD-4D05-AA5F-967BA9C6364A}" type="pres">
      <dgm:prSet presAssocID="{4BA30409-D447-4E6D-81CE-114CB4F3C183}" presName="compNode" presStyleCnt="0"/>
      <dgm:spPr/>
    </dgm:pt>
    <dgm:pt modelId="{AE178800-F5D8-4EB9-B58D-4B84516AD75A}" type="pres">
      <dgm:prSet presAssocID="{4BA30409-D447-4E6D-81CE-114CB4F3C1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E6D93639-33E4-4345-9C27-1FD4196528C5}" type="pres">
      <dgm:prSet presAssocID="{4BA30409-D447-4E6D-81CE-114CB4F3C183}" presName="spaceRect" presStyleCnt="0"/>
      <dgm:spPr/>
    </dgm:pt>
    <dgm:pt modelId="{A98DFA85-88E0-4C26-BEEC-7E42E2AE90CA}" type="pres">
      <dgm:prSet presAssocID="{4BA30409-D447-4E6D-81CE-114CB4F3C183}" presName="textRect" presStyleLbl="revTx" presStyleIdx="1" presStyleCnt="2" custScaleX="182820" custScaleY="187009" custLinFactNeighborX="1183" custLinFactNeighborY="85097">
        <dgm:presLayoutVars>
          <dgm:chMax val="1"/>
          <dgm:chPref val="1"/>
        </dgm:presLayoutVars>
      </dgm:prSet>
      <dgm:spPr/>
    </dgm:pt>
  </dgm:ptLst>
  <dgm:cxnLst>
    <dgm:cxn modelId="{6CE0B837-DFF8-41A1-A373-BE4C14078311}" type="presOf" srcId="{1E44CC74-F93C-46B9-BD4D-64808B9BECDD}" destId="{4C636E01-7E09-4DDA-9203-701C65876B62}" srcOrd="0" destOrd="0" presId="urn:microsoft.com/office/officeart/2018/2/layout/IconLabelList"/>
    <dgm:cxn modelId="{B96A3878-3920-4FED-8D9E-54138C15B255}" type="presOf" srcId="{AEE7967F-7BD3-416B-A52B-8FF804D409C6}" destId="{A456CEDB-8E64-42E1-8667-7F1AB7766B2A}" srcOrd="0" destOrd="0" presId="urn:microsoft.com/office/officeart/2018/2/layout/IconLabelList"/>
    <dgm:cxn modelId="{8D20107A-98FF-42E4-9765-0BD7D6A17630}" type="presOf" srcId="{4BA30409-D447-4E6D-81CE-114CB4F3C183}" destId="{A98DFA85-88E0-4C26-BEEC-7E42E2AE90CA}" srcOrd="0" destOrd="0" presId="urn:microsoft.com/office/officeart/2018/2/layout/IconLabelList"/>
    <dgm:cxn modelId="{BD245787-36E4-4C4A-9416-8015A4EB61AA}" srcId="{AEE7967F-7BD3-416B-A52B-8FF804D409C6}" destId="{4BA30409-D447-4E6D-81CE-114CB4F3C183}" srcOrd="1" destOrd="0" parTransId="{D6952199-B594-4E4A-BE7C-0C4BA1E69ED9}" sibTransId="{A6D4F162-CB4C-4AC4-95BB-F3959F36175A}"/>
    <dgm:cxn modelId="{2A3374EE-C7B1-4BDD-A202-366F2B1AA18D}" srcId="{AEE7967F-7BD3-416B-A52B-8FF804D409C6}" destId="{1E44CC74-F93C-46B9-BD4D-64808B9BECDD}" srcOrd="0" destOrd="0" parTransId="{18C3F280-CDB2-4993-B4EE-6AA5EF96CFFC}" sibTransId="{FFCA7CF3-2FF6-45DE-830E-AC5A95C95B1B}"/>
    <dgm:cxn modelId="{82377BA6-9236-47B8-A133-F10ECBBA419C}" type="presParOf" srcId="{A456CEDB-8E64-42E1-8667-7F1AB7766B2A}" destId="{31B2C6F5-50BF-4D48-964C-2D2ACD44CDF6}" srcOrd="0" destOrd="0" presId="urn:microsoft.com/office/officeart/2018/2/layout/IconLabelList"/>
    <dgm:cxn modelId="{24FF679E-CCEE-4D46-B979-FD1896C5973F}" type="presParOf" srcId="{31B2C6F5-50BF-4D48-964C-2D2ACD44CDF6}" destId="{C6767C21-7236-4A73-AABD-F6341A7FBAB6}" srcOrd="0" destOrd="0" presId="urn:microsoft.com/office/officeart/2018/2/layout/IconLabelList"/>
    <dgm:cxn modelId="{2B202874-9761-4CE0-A9C5-FF4C448B123E}" type="presParOf" srcId="{31B2C6F5-50BF-4D48-964C-2D2ACD44CDF6}" destId="{62C35A74-1C20-48EE-92F2-AEA05D2FA75F}" srcOrd="1" destOrd="0" presId="urn:microsoft.com/office/officeart/2018/2/layout/IconLabelList"/>
    <dgm:cxn modelId="{641C6DCE-45F9-4614-A967-F5746914AC6E}" type="presParOf" srcId="{31B2C6F5-50BF-4D48-964C-2D2ACD44CDF6}" destId="{4C636E01-7E09-4DDA-9203-701C65876B62}" srcOrd="2" destOrd="0" presId="urn:microsoft.com/office/officeart/2018/2/layout/IconLabelList"/>
    <dgm:cxn modelId="{AAC7AADA-05C0-43CE-9D72-4D91457E5FD7}" type="presParOf" srcId="{A456CEDB-8E64-42E1-8667-7F1AB7766B2A}" destId="{EA4024DB-39EE-439D-A2A5-5A769D4EAE96}" srcOrd="1" destOrd="0" presId="urn:microsoft.com/office/officeart/2018/2/layout/IconLabelList"/>
    <dgm:cxn modelId="{50B1DBA3-77CC-468A-AFE3-1B0EF8E4BF9D}" type="presParOf" srcId="{A456CEDB-8E64-42E1-8667-7F1AB7766B2A}" destId="{71FCC92C-E3BD-4D05-AA5F-967BA9C6364A}" srcOrd="2" destOrd="0" presId="urn:microsoft.com/office/officeart/2018/2/layout/IconLabelList"/>
    <dgm:cxn modelId="{1BDBC3C5-041B-4283-82FF-719657EC337B}" type="presParOf" srcId="{71FCC92C-E3BD-4D05-AA5F-967BA9C6364A}" destId="{AE178800-F5D8-4EB9-B58D-4B84516AD75A}" srcOrd="0" destOrd="0" presId="urn:microsoft.com/office/officeart/2018/2/layout/IconLabelList"/>
    <dgm:cxn modelId="{6444BBFB-4AE0-4852-96C3-65F494B5B4D6}" type="presParOf" srcId="{71FCC92C-E3BD-4D05-AA5F-967BA9C6364A}" destId="{E6D93639-33E4-4345-9C27-1FD4196528C5}" srcOrd="1" destOrd="0" presId="urn:microsoft.com/office/officeart/2018/2/layout/IconLabelList"/>
    <dgm:cxn modelId="{5163E923-A46E-401F-97BB-611C06470B70}" type="presParOf" srcId="{71FCC92C-E3BD-4D05-AA5F-967BA9C6364A}" destId="{A98DFA85-88E0-4C26-BEEC-7E42E2AE90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0DA3B5-9054-4930-A38C-A1EA8C44BB36}"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A459303F-DDB7-43F7-8A1A-121042E91B5D}">
      <dgm:prSet custT="1"/>
      <dgm:spPr/>
      <dgm:t>
        <a:bodyPr/>
        <a:lstStyle/>
        <a:p>
          <a:pPr>
            <a:lnSpc>
              <a:spcPct val="100000"/>
            </a:lnSpc>
          </a:pPr>
          <a:r>
            <a:rPr lang="en-US" sz="2800" dirty="0"/>
            <a:t>‘An education that secures to the successful student his or her passport from the preparatory school of earth to the highest grade, the school above.’(Ibid.). </a:t>
          </a:r>
        </a:p>
      </dgm:t>
    </dgm:pt>
    <dgm:pt modelId="{F7DDCE8B-53E1-493E-A6AB-CD2947950F72}" type="parTrans" cxnId="{323F1F9A-D233-4D23-AEE0-50A4CA95BE44}">
      <dgm:prSet/>
      <dgm:spPr/>
      <dgm:t>
        <a:bodyPr/>
        <a:lstStyle/>
        <a:p>
          <a:endParaRPr lang="en-US"/>
        </a:p>
      </dgm:t>
    </dgm:pt>
    <dgm:pt modelId="{7EA1D3F1-48DA-4C4C-99D1-7A1265F94317}" type="sibTrans" cxnId="{323F1F9A-D233-4D23-AEE0-50A4CA95BE44}">
      <dgm:prSet/>
      <dgm:spPr/>
      <dgm:t>
        <a:bodyPr/>
        <a:lstStyle/>
        <a:p>
          <a:endParaRPr lang="en-US"/>
        </a:p>
      </dgm:t>
    </dgm:pt>
    <dgm:pt modelId="{BD9A5DA6-ECDC-4FD9-B55D-25A60F3A2DD2}">
      <dgm:prSet custT="1"/>
      <dgm:spPr/>
      <dgm:t>
        <a:bodyPr/>
        <a:lstStyle/>
        <a:p>
          <a:pPr>
            <a:lnSpc>
              <a:spcPct val="100000"/>
            </a:lnSpc>
          </a:pPr>
          <a:r>
            <a:rPr lang="en-US" sz="3200" dirty="0"/>
            <a:t>‘Higher than the highest human thought can reach is God‘s ideal for his children. Godliness – godlikeness – is the goal to be reached’.(Ibid.)</a:t>
          </a:r>
        </a:p>
      </dgm:t>
    </dgm:pt>
    <dgm:pt modelId="{6736CA90-6D85-4F17-B8A0-10963AEAC1C5}" type="parTrans" cxnId="{E38C8169-F9CF-4A34-AF4D-844399780179}">
      <dgm:prSet/>
      <dgm:spPr/>
      <dgm:t>
        <a:bodyPr/>
        <a:lstStyle/>
        <a:p>
          <a:endParaRPr lang="en-US"/>
        </a:p>
      </dgm:t>
    </dgm:pt>
    <dgm:pt modelId="{C13D6E25-5159-4F0E-8DEC-06B4FA473ED8}" type="sibTrans" cxnId="{E38C8169-F9CF-4A34-AF4D-844399780179}">
      <dgm:prSet/>
      <dgm:spPr/>
      <dgm:t>
        <a:bodyPr/>
        <a:lstStyle/>
        <a:p>
          <a:endParaRPr lang="en-US"/>
        </a:p>
      </dgm:t>
    </dgm:pt>
    <dgm:pt modelId="{82587B44-3B6E-40D3-8384-CF1A78005E82}" type="pres">
      <dgm:prSet presAssocID="{8B0DA3B5-9054-4930-A38C-A1EA8C44BB36}" presName="root" presStyleCnt="0">
        <dgm:presLayoutVars>
          <dgm:dir/>
          <dgm:resizeHandles val="exact"/>
        </dgm:presLayoutVars>
      </dgm:prSet>
      <dgm:spPr/>
    </dgm:pt>
    <dgm:pt modelId="{4D90584D-CC7D-4461-BA7A-F858C846A790}" type="pres">
      <dgm:prSet presAssocID="{A459303F-DDB7-43F7-8A1A-121042E91B5D}" presName="compNode" presStyleCnt="0"/>
      <dgm:spPr/>
    </dgm:pt>
    <dgm:pt modelId="{14B6140C-0304-4A34-8548-230E9C0B394A}" type="pres">
      <dgm:prSet presAssocID="{A459303F-DDB7-43F7-8A1A-121042E91B5D}" presName="bgRect" presStyleLbl="bgShp" presStyleIdx="0" presStyleCnt="2"/>
      <dgm:spPr/>
    </dgm:pt>
    <dgm:pt modelId="{C84CAEF8-C53A-41D8-A15B-BB730F115271}" type="pres">
      <dgm:prSet presAssocID="{A459303F-DDB7-43F7-8A1A-121042E91B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A7FE8A9D-AE86-4FB1-886B-02457663E5BF}" type="pres">
      <dgm:prSet presAssocID="{A459303F-DDB7-43F7-8A1A-121042E91B5D}" presName="spaceRect" presStyleCnt="0"/>
      <dgm:spPr/>
    </dgm:pt>
    <dgm:pt modelId="{7A05E726-0956-4987-A282-B0CBFB96F398}" type="pres">
      <dgm:prSet presAssocID="{A459303F-DDB7-43F7-8A1A-121042E91B5D}" presName="parTx" presStyleLbl="revTx" presStyleIdx="0" presStyleCnt="2">
        <dgm:presLayoutVars>
          <dgm:chMax val="0"/>
          <dgm:chPref val="0"/>
        </dgm:presLayoutVars>
      </dgm:prSet>
      <dgm:spPr/>
    </dgm:pt>
    <dgm:pt modelId="{820C906A-6ECA-4B94-BF57-248DD3B84CA1}" type="pres">
      <dgm:prSet presAssocID="{7EA1D3F1-48DA-4C4C-99D1-7A1265F94317}" presName="sibTrans" presStyleCnt="0"/>
      <dgm:spPr/>
    </dgm:pt>
    <dgm:pt modelId="{D4060082-9BAF-4EBE-9206-601587EAADC6}" type="pres">
      <dgm:prSet presAssocID="{BD9A5DA6-ECDC-4FD9-B55D-25A60F3A2DD2}" presName="compNode" presStyleCnt="0"/>
      <dgm:spPr/>
    </dgm:pt>
    <dgm:pt modelId="{67D22A62-57E8-4F85-AF23-F85496A58DBC}" type="pres">
      <dgm:prSet presAssocID="{BD9A5DA6-ECDC-4FD9-B55D-25A60F3A2DD2}" presName="bgRect" presStyleLbl="bgShp" presStyleIdx="1" presStyleCnt="2"/>
      <dgm:spPr/>
    </dgm:pt>
    <dgm:pt modelId="{9A9AF7AD-CDE8-479E-AECB-84D931321052}" type="pres">
      <dgm:prSet presAssocID="{BD9A5DA6-ECDC-4FD9-B55D-25A60F3A2D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6EB5A429-1351-4AD3-838B-A0236B473941}" type="pres">
      <dgm:prSet presAssocID="{BD9A5DA6-ECDC-4FD9-B55D-25A60F3A2DD2}" presName="spaceRect" presStyleCnt="0"/>
      <dgm:spPr/>
    </dgm:pt>
    <dgm:pt modelId="{08AA34D8-89C4-4F2F-B912-05045C3B5056}" type="pres">
      <dgm:prSet presAssocID="{BD9A5DA6-ECDC-4FD9-B55D-25A60F3A2DD2}" presName="parTx" presStyleLbl="revTx" presStyleIdx="1" presStyleCnt="2">
        <dgm:presLayoutVars>
          <dgm:chMax val="0"/>
          <dgm:chPref val="0"/>
        </dgm:presLayoutVars>
      </dgm:prSet>
      <dgm:spPr/>
    </dgm:pt>
  </dgm:ptLst>
  <dgm:cxnLst>
    <dgm:cxn modelId="{E38C8169-F9CF-4A34-AF4D-844399780179}" srcId="{8B0DA3B5-9054-4930-A38C-A1EA8C44BB36}" destId="{BD9A5DA6-ECDC-4FD9-B55D-25A60F3A2DD2}" srcOrd="1" destOrd="0" parTransId="{6736CA90-6D85-4F17-B8A0-10963AEAC1C5}" sibTransId="{C13D6E25-5159-4F0E-8DEC-06B4FA473ED8}"/>
    <dgm:cxn modelId="{2A444896-7666-4A11-8F62-6A10EC7155B4}" type="presOf" srcId="{BD9A5DA6-ECDC-4FD9-B55D-25A60F3A2DD2}" destId="{08AA34D8-89C4-4F2F-B912-05045C3B5056}" srcOrd="0" destOrd="0" presId="urn:microsoft.com/office/officeart/2018/2/layout/IconVerticalSolidList"/>
    <dgm:cxn modelId="{323F1F9A-D233-4D23-AEE0-50A4CA95BE44}" srcId="{8B0DA3B5-9054-4930-A38C-A1EA8C44BB36}" destId="{A459303F-DDB7-43F7-8A1A-121042E91B5D}" srcOrd="0" destOrd="0" parTransId="{F7DDCE8B-53E1-493E-A6AB-CD2947950F72}" sibTransId="{7EA1D3F1-48DA-4C4C-99D1-7A1265F94317}"/>
    <dgm:cxn modelId="{5D0B2EC8-4F9E-4E8F-8E99-A95E363530F0}" type="presOf" srcId="{8B0DA3B5-9054-4930-A38C-A1EA8C44BB36}" destId="{82587B44-3B6E-40D3-8384-CF1A78005E82}" srcOrd="0" destOrd="0" presId="urn:microsoft.com/office/officeart/2018/2/layout/IconVerticalSolidList"/>
    <dgm:cxn modelId="{E99B05FC-7A27-4E85-BF14-F9F7EB9368E3}" type="presOf" srcId="{A459303F-DDB7-43F7-8A1A-121042E91B5D}" destId="{7A05E726-0956-4987-A282-B0CBFB96F398}" srcOrd="0" destOrd="0" presId="urn:microsoft.com/office/officeart/2018/2/layout/IconVerticalSolidList"/>
    <dgm:cxn modelId="{20B5EA48-A0C0-430B-BE7C-52A39785D3F2}" type="presParOf" srcId="{82587B44-3B6E-40D3-8384-CF1A78005E82}" destId="{4D90584D-CC7D-4461-BA7A-F858C846A790}" srcOrd="0" destOrd="0" presId="urn:microsoft.com/office/officeart/2018/2/layout/IconVerticalSolidList"/>
    <dgm:cxn modelId="{5F345D2C-1B05-481D-A5C7-9FA50BF32B2D}" type="presParOf" srcId="{4D90584D-CC7D-4461-BA7A-F858C846A790}" destId="{14B6140C-0304-4A34-8548-230E9C0B394A}" srcOrd="0" destOrd="0" presId="urn:microsoft.com/office/officeart/2018/2/layout/IconVerticalSolidList"/>
    <dgm:cxn modelId="{9A56369F-CF1D-47DF-A49F-725467F01849}" type="presParOf" srcId="{4D90584D-CC7D-4461-BA7A-F858C846A790}" destId="{C84CAEF8-C53A-41D8-A15B-BB730F115271}" srcOrd="1" destOrd="0" presId="urn:microsoft.com/office/officeart/2018/2/layout/IconVerticalSolidList"/>
    <dgm:cxn modelId="{BEA0C119-A381-4082-9506-2658E4E4725B}" type="presParOf" srcId="{4D90584D-CC7D-4461-BA7A-F858C846A790}" destId="{A7FE8A9D-AE86-4FB1-886B-02457663E5BF}" srcOrd="2" destOrd="0" presId="urn:microsoft.com/office/officeart/2018/2/layout/IconVerticalSolidList"/>
    <dgm:cxn modelId="{18CF2680-F77D-400D-95B4-F1306F7817B4}" type="presParOf" srcId="{4D90584D-CC7D-4461-BA7A-F858C846A790}" destId="{7A05E726-0956-4987-A282-B0CBFB96F398}" srcOrd="3" destOrd="0" presId="urn:microsoft.com/office/officeart/2018/2/layout/IconVerticalSolidList"/>
    <dgm:cxn modelId="{C7D56FF9-2C75-4811-A093-9120C41AB3FD}" type="presParOf" srcId="{82587B44-3B6E-40D3-8384-CF1A78005E82}" destId="{820C906A-6ECA-4B94-BF57-248DD3B84CA1}" srcOrd="1" destOrd="0" presId="urn:microsoft.com/office/officeart/2018/2/layout/IconVerticalSolidList"/>
    <dgm:cxn modelId="{45E84A29-F31C-461B-948F-BCD0DB870714}" type="presParOf" srcId="{82587B44-3B6E-40D3-8384-CF1A78005E82}" destId="{D4060082-9BAF-4EBE-9206-601587EAADC6}" srcOrd="2" destOrd="0" presId="urn:microsoft.com/office/officeart/2018/2/layout/IconVerticalSolidList"/>
    <dgm:cxn modelId="{56774A65-F866-4E9C-B8DC-5BD423806834}" type="presParOf" srcId="{D4060082-9BAF-4EBE-9206-601587EAADC6}" destId="{67D22A62-57E8-4F85-AF23-F85496A58DBC}" srcOrd="0" destOrd="0" presId="urn:microsoft.com/office/officeart/2018/2/layout/IconVerticalSolidList"/>
    <dgm:cxn modelId="{23070620-C206-4694-9C7B-90B4C5AF8137}" type="presParOf" srcId="{D4060082-9BAF-4EBE-9206-601587EAADC6}" destId="{9A9AF7AD-CDE8-479E-AECB-84D931321052}" srcOrd="1" destOrd="0" presId="urn:microsoft.com/office/officeart/2018/2/layout/IconVerticalSolidList"/>
    <dgm:cxn modelId="{0BE44035-F1E0-4F8F-B942-461369B37EFF}" type="presParOf" srcId="{D4060082-9BAF-4EBE-9206-601587EAADC6}" destId="{6EB5A429-1351-4AD3-838B-A0236B473941}" srcOrd="2" destOrd="0" presId="urn:microsoft.com/office/officeart/2018/2/layout/IconVerticalSolidList"/>
    <dgm:cxn modelId="{8569B999-1C41-46D7-804B-803534F8914B}" type="presParOf" srcId="{D4060082-9BAF-4EBE-9206-601587EAADC6}" destId="{08AA34D8-89C4-4F2F-B912-05045C3B50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67C21-7236-4A73-AABD-F6341A7FBAB6}">
      <dsp:nvSpPr>
        <dsp:cNvPr id="0" name=""/>
        <dsp:cNvSpPr/>
      </dsp:nvSpPr>
      <dsp:spPr>
        <a:xfrm>
          <a:off x="1987377" y="1188960"/>
          <a:ext cx="1199812" cy="1199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36E01-7E09-4DDA-9203-701C65876B62}">
      <dsp:nvSpPr>
        <dsp:cNvPr id="0" name=""/>
        <dsp:cNvSpPr/>
      </dsp:nvSpPr>
      <dsp:spPr>
        <a:xfrm>
          <a:off x="31643" y="2816714"/>
          <a:ext cx="5111281" cy="685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t>‘Our ideas of education  are too narrow and too low a range. There is need of a broader scope, a higher aim. </a:t>
          </a:r>
        </a:p>
      </dsp:txBody>
      <dsp:txXfrm>
        <a:off x="31643" y="2816714"/>
        <a:ext cx="5111281" cy="685636"/>
      </dsp:txXfrm>
    </dsp:sp>
    <dsp:sp modelId="{AE178800-F5D8-4EB9-B58D-4B84516AD75A}">
      <dsp:nvSpPr>
        <dsp:cNvPr id="0" name=""/>
        <dsp:cNvSpPr/>
      </dsp:nvSpPr>
      <dsp:spPr>
        <a:xfrm>
          <a:off x="7446831" y="974066"/>
          <a:ext cx="1199812" cy="1199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8DFA85-88E0-4C26-BEEC-7E42E2AE90CA}">
      <dsp:nvSpPr>
        <dsp:cNvPr id="0" name=""/>
        <dsp:cNvSpPr/>
      </dsp:nvSpPr>
      <dsp:spPr>
        <a:xfrm>
          <a:off x="5641060" y="2875169"/>
          <a:ext cx="4874438" cy="1545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t>True education means more than the pursual of a certain course of study. </a:t>
          </a:r>
        </a:p>
      </dsp:txBody>
      <dsp:txXfrm>
        <a:off x="5641060" y="2875169"/>
        <a:ext cx="4874438" cy="1545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6140C-0304-4A34-8548-230E9C0B394A}">
      <dsp:nvSpPr>
        <dsp:cNvPr id="0" name=""/>
        <dsp:cNvSpPr/>
      </dsp:nvSpPr>
      <dsp:spPr>
        <a:xfrm>
          <a:off x="0" y="891993"/>
          <a:ext cx="11999259" cy="180219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CAEF8-C53A-41D8-A15B-BB730F115271}">
      <dsp:nvSpPr>
        <dsp:cNvPr id="0" name=""/>
        <dsp:cNvSpPr/>
      </dsp:nvSpPr>
      <dsp:spPr>
        <a:xfrm>
          <a:off x="545162" y="1297486"/>
          <a:ext cx="991205" cy="991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5E726-0956-4987-A282-B0CBFB96F398}">
      <dsp:nvSpPr>
        <dsp:cNvPr id="0" name=""/>
        <dsp:cNvSpPr/>
      </dsp:nvSpPr>
      <dsp:spPr>
        <a:xfrm>
          <a:off x="2081531" y="891993"/>
          <a:ext cx="9917727" cy="180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732" tIns="190732" rIns="190732" bIns="190732" numCol="1" spcCol="1270" anchor="ctr" anchorCtr="0">
          <a:noAutofit/>
        </a:bodyPr>
        <a:lstStyle/>
        <a:p>
          <a:pPr marL="0" lvl="0" indent="0" algn="l" defTabSz="1244600">
            <a:lnSpc>
              <a:spcPct val="100000"/>
            </a:lnSpc>
            <a:spcBef>
              <a:spcPct val="0"/>
            </a:spcBef>
            <a:spcAft>
              <a:spcPct val="35000"/>
            </a:spcAft>
            <a:buNone/>
          </a:pPr>
          <a:r>
            <a:rPr lang="en-US" sz="2800" kern="1200" dirty="0"/>
            <a:t>‘An education that secures to the successful student his or her passport from the preparatory school of earth to the highest grade, the school above.’(Ibid.). </a:t>
          </a:r>
        </a:p>
      </dsp:txBody>
      <dsp:txXfrm>
        <a:off x="2081531" y="891993"/>
        <a:ext cx="9917727" cy="1802191"/>
      </dsp:txXfrm>
    </dsp:sp>
    <dsp:sp modelId="{67D22A62-57E8-4F85-AF23-F85496A58DBC}">
      <dsp:nvSpPr>
        <dsp:cNvPr id="0" name=""/>
        <dsp:cNvSpPr/>
      </dsp:nvSpPr>
      <dsp:spPr>
        <a:xfrm>
          <a:off x="0" y="3131080"/>
          <a:ext cx="11999259" cy="180219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AF7AD-CDE8-479E-AECB-84D931321052}">
      <dsp:nvSpPr>
        <dsp:cNvPr id="0" name=""/>
        <dsp:cNvSpPr/>
      </dsp:nvSpPr>
      <dsp:spPr>
        <a:xfrm>
          <a:off x="545162" y="3536573"/>
          <a:ext cx="991205" cy="991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A34D8-89C4-4F2F-B912-05045C3B5056}">
      <dsp:nvSpPr>
        <dsp:cNvPr id="0" name=""/>
        <dsp:cNvSpPr/>
      </dsp:nvSpPr>
      <dsp:spPr>
        <a:xfrm>
          <a:off x="2081531" y="3131080"/>
          <a:ext cx="9917727" cy="180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732" tIns="190732" rIns="190732" bIns="190732" numCol="1" spcCol="1270" anchor="ctr" anchorCtr="0">
          <a:noAutofit/>
        </a:bodyPr>
        <a:lstStyle/>
        <a:p>
          <a:pPr marL="0" lvl="0" indent="0" algn="l" defTabSz="1422400">
            <a:lnSpc>
              <a:spcPct val="100000"/>
            </a:lnSpc>
            <a:spcBef>
              <a:spcPct val="0"/>
            </a:spcBef>
            <a:spcAft>
              <a:spcPct val="35000"/>
            </a:spcAft>
            <a:buNone/>
          </a:pPr>
          <a:r>
            <a:rPr lang="en-US" sz="3200" kern="1200" dirty="0"/>
            <a:t>‘Higher than the highest human thought can reach is God‘s ideal for his children. Godliness – godlikeness – is the goal to be reached’.(Ibid.)</a:t>
          </a:r>
        </a:p>
      </dsp:txBody>
      <dsp:txXfrm>
        <a:off x="2081531" y="3131080"/>
        <a:ext cx="9917727" cy="18021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E9D07-E4E5-48C2-8107-69B50CEEE71D}" type="datetimeFigureOut">
              <a:rPr lang="en-US" smtClean="0"/>
              <a:t>7/29/2025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B4F21-FE86-444F-BCA5-33E751D31FAB}" type="slidenum">
              <a:rPr lang="en-US" smtClean="0"/>
              <a:t>‹#›</a:t>
            </a:fld>
            <a:endParaRPr lang="en-US"/>
          </a:p>
        </p:txBody>
      </p:sp>
    </p:spTree>
    <p:extLst>
      <p:ext uri="{BB962C8B-B14F-4D97-AF65-F5344CB8AC3E}">
        <p14:creationId xmlns:p14="http://schemas.microsoft.com/office/powerpoint/2010/main" val="179242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reality, we are taken for a ride. </a:t>
            </a:r>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3</a:t>
            </a:fld>
            <a:endParaRPr lang="en-US"/>
          </a:p>
        </p:txBody>
      </p:sp>
    </p:spTree>
    <p:extLst>
      <p:ext uri="{BB962C8B-B14F-4D97-AF65-F5344CB8AC3E}">
        <p14:creationId xmlns:p14="http://schemas.microsoft.com/office/powerpoint/2010/main" val="206133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Time was speeding away and it was imperative that God saved His little ones.</a:t>
            </a:r>
          </a:p>
          <a:p>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9</a:t>
            </a:fld>
            <a:endParaRPr lang="en-US"/>
          </a:p>
        </p:txBody>
      </p:sp>
    </p:spTree>
    <p:extLst>
      <p:ext uri="{BB962C8B-B14F-4D97-AF65-F5344CB8AC3E}">
        <p14:creationId xmlns:p14="http://schemas.microsoft.com/office/powerpoint/2010/main" val="343551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school day was long and filled with difficult lesson and cruel treatment. </a:t>
            </a:r>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11</a:t>
            </a:fld>
            <a:endParaRPr lang="en-US"/>
          </a:p>
        </p:txBody>
      </p:sp>
    </p:spTree>
    <p:extLst>
      <p:ext uri="{BB962C8B-B14F-4D97-AF65-F5344CB8AC3E}">
        <p14:creationId xmlns:p14="http://schemas.microsoft.com/office/powerpoint/2010/main" val="3453143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was God‘s opportunity to give a two pronged intervention in the lives of Adventist children – to be educated and saved for eternity.</a:t>
            </a:r>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15</a:t>
            </a:fld>
            <a:endParaRPr lang="en-US"/>
          </a:p>
        </p:txBody>
      </p:sp>
    </p:spTree>
    <p:extLst>
      <p:ext uri="{BB962C8B-B14F-4D97-AF65-F5344CB8AC3E}">
        <p14:creationId xmlns:p14="http://schemas.microsoft.com/office/powerpoint/2010/main" val="213596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reminded by Sis E G White to ensure that our children are not to be found sitting at the feet of ungodly teachers</a:t>
            </a:r>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19</a:t>
            </a:fld>
            <a:endParaRPr lang="en-US"/>
          </a:p>
        </p:txBody>
      </p:sp>
    </p:spTree>
    <p:extLst>
      <p:ext uri="{BB962C8B-B14F-4D97-AF65-F5344CB8AC3E}">
        <p14:creationId xmlns:p14="http://schemas.microsoft.com/office/powerpoint/2010/main" val="2210133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B489E-9FC3-C77B-C5E0-402A39888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A7651-1100-E315-5701-3A38623DD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B9B7A-AD55-F874-8DF5-E532E59C7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25784-08FE-F4F7-0482-142E48057A5C}"/>
              </a:ext>
            </a:extLst>
          </p:cNvPr>
          <p:cNvSpPr>
            <a:spLocks noGrp="1"/>
          </p:cNvSpPr>
          <p:nvPr>
            <p:ph type="sldNum" sz="quarter" idx="5"/>
          </p:nvPr>
        </p:nvSpPr>
        <p:spPr/>
        <p:txBody>
          <a:bodyPr/>
          <a:lstStyle/>
          <a:p>
            <a:fld id="{E4FB4F21-FE86-444F-BCA5-33E751D31FAB}" type="slidenum">
              <a:rPr lang="en-US" smtClean="0"/>
              <a:t>20</a:t>
            </a:fld>
            <a:endParaRPr lang="en-US"/>
          </a:p>
        </p:txBody>
      </p:sp>
    </p:spTree>
    <p:extLst>
      <p:ext uri="{BB962C8B-B14F-4D97-AF65-F5344CB8AC3E}">
        <p14:creationId xmlns:p14="http://schemas.microsoft.com/office/powerpoint/2010/main" val="195429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F372B-DA34-DE28-145C-0E5737977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8F1D6-C253-562D-50D7-B3A8BD5C2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66C24-D625-2FC2-A13F-0DD2E037A0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merry-go-round of life, we lose the essence of the warning, it becomes watered down and not so urgent and important. </a:t>
            </a:r>
          </a:p>
          <a:p>
            <a:endParaRPr lang="en-US" dirty="0"/>
          </a:p>
        </p:txBody>
      </p:sp>
      <p:sp>
        <p:nvSpPr>
          <p:cNvPr id="4" name="Slide Number Placeholder 3">
            <a:extLst>
              <a:ext uri="{FF2B5EF4-FFF2-40B4-BE49-F238E27FC236}">
                <a16:creationId xmlns:a16="http://schemas.microsoft.com/office/drawing/2014/main" id="{6CA3A9DF-794D-D750-9BF7-CB73179EC583}"/>
              </a:ext>
            </a:extLst>
          </p:cNvPr>
          <p:cNvSpPr>
            <a:spLocks noGrp="1"/>
          </p:cNvSpPr>
          <p:nvPr>
            <p:ph type="sldNum" sz="quarter" idx="5"/>
          </p:nvPr>
        </p:nvSpPr>
        <p:spPr/>
        <p:txBody>
          <a:bodyPr/>
          <a:lstStyle/>
          <a:p>
            <a:fld id="{E4FB4F21-FE86-444F-BCA5-33E751D31FAB}" type="slidenum">
              <a:rPr lang="en-US" smtClean="0"/>
              <a:t>21</a:t>
            </a:fld>
            <a:endParaRPr lang="en-US"/>
          </a:p>
        </p:txBody>
      </p:sp>
    </p:spTree>
    <p:extLst>
      <p:ext uri="{BB962C8B-B14F-4D97-AF65-F5344CB8AC3E}">
        <p14:creationId xmlns:p14="http://schemas.microsoft.com/office/powerpoint/2010/main" val="311639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all, we can definitely afford that expensive private school in town that all the politicians and government ministers’ children attend. This gives us clout and stature in the eyes of our brethren and makes us proud to boast of the amazing grades our children are achieving. </a:t>
            </a:r>
          </a:p>
          <a:p>
            <a:r>
              <a:rPr lang="en-US" sz="1200" kern="1200" dirty="0">
                <a:solidFill>
                  <a:schemeClr val="tx1"/>
                </a:solidFill>
                <a:effectLst/>
                <a:latin typeface="+mn-lt"/>
                <a:ea typeface="+mn-ea"/>
                <a:cs typeface="+mn-cs"/>
              </a:rPr>
              <a:t>Unfortunately, we are taken for a ride when pulling our children out of the Adventist schools due to wealth and high standing. </a:t>
            </a:r>
            <a:endParaRPr lang="en-US" dirty="0"/>
          </a:p>
        </p:txBody>
      </p:sp>
      <p:sp>
        <p:nvSpPr>
          <p:cNvPr id="4" name="Slide Number Placeholder 3"/>
          <p:cNvSpPr>
            <a:spLocks noGrp="1"/>
          </p:cNvSpPr>
          <p:nvPr>
            <p:ph type="sldNum" sz="quarter" idx="5"/>
          </p:nvPr>
        </p:nvSpPr>
        <p:spPr/>
        <p:txBody>
          <a:bodyPr/>
          <a:lstStyle/>
          <a:p>
            <a:fld id="{E4FB4F21-FE86-444F-BCA5-33E751D31FAB}" type="slidenum">
              <a:rPr lang="en-US" smtClean="0"/>
              <a:t>23</a:t>
            </a:fld>
            <a:endParaRPr lang="en-US"/>
          </a:p>
        </p:txBody>
      </p:sp>
    </p:spTree>
    <p:extLst>
      <p:ext uri="{BB962C8B-B14F-4D97-AF65-F5344CB8AC3E}">
        <p14:creationId xmlns:p14="http://schemas.microsoft.com/office/powerpoint/2010/main" val="215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6AB8-9152-49CF-0C95-0E1AD85C26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99B58E-B1F8-3154-17DF-ACD7C23F2A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26AC53-4E48-9CCA-A9D0-1C906015D2D4}"/>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1186690C-1D2E-9410-9A5D-830C8F026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C73DF-120F-21BA-85B6-DA05585DCE34}"/>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343426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8FDA-8B53-47B4-E031-F2070B0233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228E99-C82A-BA13-BB95-5AAEE2D7DC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4B57F-45C3-8C1A-B440-84DAA36B0B3A}"/>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2D131985-95AD-06CD-0DD8-068EF607D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17980-7164-10A7-B25E-BC7144094795}"/>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17444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FF8B0-1E17-6001-32AD-4855B479A5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518A1-69F1-B485-93EC-DD5B430F11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09CCC-A408-16B4-81AE-F9F78EDFB8B4}"/>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F69D3B4D-B2D2-CAAF-6017-567440198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D5C23-40E1-7134-8A5C-FE1A0EFA3739}"/>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280885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C79E-0FC2-1A9E-F8B1-B96A2D8774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870F7D-8C0A-8AAD-7B96-FA7EAFED6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80402-37D8-E772-52B5-AA57C38B6198}"/>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323DC23C-8DF1-9905-6F57-2CEAA2ECA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CADFD-31FA-E797-545B-9B63C2B4E173}"/>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112635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7D7E-F6F2-9312-6CA9-AF2AAEEF37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6C0E75-A3A0-7A65-6EA1-28511A273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E12CC-58F2-B2A3-A67D-EB51914C0D80}"/>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9E56F5A0-0CBF-F0C1-C6CC-2C7DCE3C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79CC7-5124-C805-3143-2FD6DE308E13}"/>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64450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0741-2677-036D-0A9D-530FAA20A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430AE-26D9-A661-4C53-6B69022F77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7C22E5-D325-3C6E-63A9-D60665F6A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90FA92-53C6-3FEA-B9C9-4E5F4FBD892E}"/>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6" name="Footer Placeholder 5">
            <a:extLst>
              <a:ext uri="{FF2B5EF4-FFF2-40B4-BE49-F238E27FC236}">
                <a16:creationId xmlns:a16="http://schemas.microsoft.com/office/drawing/2014/main" id="{30E76900-F82A-7ED7-C02E-12761DE04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904C1-437A-4904-F693-81B8BC133BEC}"/>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4192398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480C-01C3-2A80-848B-E8638B5267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B2EE7A-90F0-2CDD-83BF-65DBF84336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A7E004-A933-6A6D-A721-8D3719A634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5FC175-480D-A6D9-EDDF-95FAD46D1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AE94E-9C44-C82A-1474-3FE98C425D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79EC5D-EC74-FABA-A4B9-C63FEF934FBA}"/>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8" name="Footer Placeholder 7">
            <a:extLst>
              <a:ext uri="{FF2B5EF4-FFF2-40B4-BE49-F238E27FC236}">
                <a16:creationId xmlns:a16="http://schemas.microsoft.com/office/drawing/2014/main" id="{275D83D8-F5E7-B4A6-CC9C-2C695F3F61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1E028-B0DC-9E18-0F57-E92D6B7B980E}"/>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310868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1171-68E2-6B72-C8E8-A8A632340E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76293-8220-B808-58C0-BAD65C772ABA}"/>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4" name="Footer Placeholder 3">
            <a:extLst>
              <a:ext uri="{FF2B5EF4-FFF2-40B4-BE49-F238E27FC236}">
                <a16:creationId xmlns:a16="http://schemas.microsoft.com/office/drawing/2014/main" id="{5E596E36-2E26-6304-D666-6AC8229DCD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96AC5A-4F05-6E77-8D37-C352A0BBFF53}"/>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267738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87855-97E6-019E-2302-DE19E802B71A}"/>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3" name="Footer Placeholder 2">
            <a:extLst>
              <a:ext uri="{FF2B5EF4-FFF2-40B4-BE49-F238E27FC236}">
                <a16:creationId xmlns:a16="http://schemas.microsoft.com/office/drawing/2014/main" id="{E94C111E-AD6F-334B-F8EC-0A217738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E896F-247A-DB9B-FD87-E8C8D206F856}"/>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43373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8968-E5C2-4EA9-2962-4E36F8ADC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5F399A-ABC0-3493-FC5B-396EB41BF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87643C-51B9-1D97-992D-BF7AAD0D4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FB440-37EB-6CFE-634C-CA0EE7A31C72}"/>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6" name="Footer Placeholder 5">
            <a:extLst>
              <a:ext uri="{FF2B5EF4-FFF2-40B4-BE49-F238E27FC236}">
                <a16:creationId xmlns:a16="http://schemas.microsoft.com/office/drawing/2014/main" id="{C83304B0-7CC8-ABD8-17D6-E58AF3057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BADD9-0CBF-2550-4886-F938EC8ACA2B}"/>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387535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E213-FF25-5EE9-3D82-7EC708244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9DCD8D-E0DB-6836-C6B8-5F407A5D4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EC9864-9F08-8D33-DA37-9FCED1542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D676A-1A59-2050-0F5F-8CBB9A8CC696}"/>
              </a:ext>
            </a:extLst>
          </p:cNvPr>
          <p:cNvSpPr>
            <a:spLocks noGrp="1"/>
          </p:cNvSpPr>
          <p:nvPr>
            <p:ph type="dt" sz="half" idx="10"/>
          </p:nvPr>
        </p:nvSpPr>
        <p:spPr/>
        <p:txBody>
          <a:bodyPr/>
          <a:lstStyle/>
          <a:p>
            <a:fld id="{57A03B00-CF3D-4796-9786-D1D8171220FF}" type="datetimeFigureOut">
              <a:rPr lang="en-US" smtClean="0"/>
              <a:t>7/29/2025</a:t>
            </a:fld>
            <a:endParaRPr lang="en-US"/>
          </a:p>
        </p:txBody>
      </p:sp>
      <p:sp>
        <p:nvSpPr>
          <p:cNvPr id="6" name="Footer Placeholder 5">
            <a:extLst>
              <a:ext uri="{FF2B5EF4-FFF2-40B4-BE49-F238E27FC236}">
                <a16:creationId xmlns:a16="http://schemas.microsoft.com/office/drawing/2014/main" id="{A076B28F-B6E7-F1D7-FE80-6CE7D971A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CA61-4793-9F70-93C3-F415530193F3}"/>
              </a:ext>
            </a:extLst>
          </p:cNvPr>
          <p:cNvSpPr>
            <a:spLocks noGrp="1"/>
          </p:cNvSpPr>
          <p:nvPr>
            <p:ph type="sldNum" sz="quarter" idx="12"/>
          </p:nvPr>
        </p:nvSpPr>
        <p:spPr/>
        <p:txBody>
          <a:bodyPr/>
          <a:lstStyle/>
          <a:p>
            <a:fld id="{A6335618-FC20-4881-822F-7D8DF1D2C3FF}" type="slidenum">
              <a:rPr lang="en-US" smtClean="0"/>
              <a:t>‹#›</a:t>
            </a:fld>
            <a:endParaRPr lang="en-US"/>
          </a:p>
        </p:txBody>
      </p:sp>
    </p:spTree>
    <p:extLst>
      <p:ext uri="{BB962C8B-B14F-4D97-AF65-F5344CB8AC3E}">
        <p14:creationId xmlns:p14="http://schemas.microsoft.com/office/powerpoint/2010/main" val="3662161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22B22D-C208-62F2-F9D3-08474ECA6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C6FF41-7390-1704-ED7A-9441C7D5E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EFCFC-B7D2-A945-FBE0-015F04669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A03B00-CF3D-4796-9786-D1D8171220FF}" type="datetimeFigureOut">
              <a:rPr lang="en-US" smtClean="0"/>
              <a:t>7/29/2025</a:t>
            </a:fld>
            <a:endParaRPr lang="en-US"/>
          </a:p>
        </p:txBody>
      </p:sp>
      <p:sp>
        <p:nvSpPr>
          <p:cNvPr id="5" name="Footer Placeholder 4">
            <a:extLst>
              <a:ext uri="{FF2B5EF4-FFF2-40B4-BE49-F238E27FC236}">
                <a16:creationId xmlns:a16="http://schemas.microsoft.com/office/drawing/2014/main" id="{F2D760BA-A584-97B1-C58F-223DEC28C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A1AD47-EDE3-F2C0-E9EC-DD120C26B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335618-FC20-4881-822F-7D8DF1D2C3FF}" type="slidenum">
              <a:rPr lang="en-US" smtClean="0"/>
              <a:t>‹#›</a:t>
            </a:fld>
            <a:endParaRPr lang="en-US"/>
          </a:p>
        </p:txBody>
      </p:sp>
    </p:spTree>
    <p:extLst>
      <p:ext uri="{BB962C8B-B14F-4D97-AF65-F5344CB8AC3E}">
        <p14:creationId xmlns:p14="http://schemas.microsoft.com/office/powerpoint/2010/main" val="3847371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hat is the Adventist Education System? - AskAnAdventistFriend.com">
            <a:extLst>
              <a:ext uri="{FF2B5EF4-FFF2-40B4-BE49-F238E27FC236}">
                <a16:creationId xmlns:a16="http://schemas.microsoft.com/office/drawing/2014/main" id="{37D4CDDB-F0ED-E9F0-4620-7B9E79FA39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6EB16B-1D0B-1E8D-675A-1BD1249AE846}"/>
              </a:ext>
            </a:extLst>
          </p:cNvPr>
          <p:cNvSpPr>
            <a:spLocks noGrp="1"/>
          </p:cNvSpPr>
          <p:nvPr>
            <p:ph type="ctrTitle"/>
          </p:nvPr>
        </p:nvSpPr>
        <p:spPr>
          <a:xfrm>
            <a:off x="1295400" y="4918901"/>
            <a:ext cx="9144000" cy="119380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FAITHFULNESS TO ADVENTIST EDUCATION PRINCIPLES</a:t>
            </a:r>
            <a:endParaRPr lang="en-US" sz="4000" dirty="0">
              <a:solidFill>
                <a:schemeClr val="bg1"/>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2FFD4D56-3872-F1FF-7A86-FC9B85F0D1D0}"/>
              </a:ext>
            </a:extLst>
          </p:cNvPr>
          <p:cNvSpPr>
            <a:spLocks noGrp="1"/>
          </p:cNvSpPr>
          <p:nvPr>
            <p:ph type="subTitle" idx="1"/>
          </p:nvPr>
        </p:nvSpPr>
        <p:spPr>
          <a:xfrm>
            <a:off x="1295400" y="6218794"/>
            <a:ext cx="9144000" cy="479768"/>
          </a:xfrm>
        </p:spPr>
        <p:txBody>
          <a:bodyPr/>
          <a:lstStyle/>
          <a:p>
            <a:r>
              <a:rPr lang="en-US" b="1" dirty="0">
                <a:solidFill>
                  <a:schemeClr val="bg1"/>
                </a:solidFill>
              </a:rPr>
              <a:t>DEUT. 6:4-7</a:t>
            </a:r>
            <a:endParaRPr lang="en-US" dirty="0">
              <a:solidFill>
                <a:schemeClr val="bg1"/>
              </a:solidFill>
            </a:endParaRPr>
          </a:p>
        </p:txBody>
      </p:sp>
      <p:sp>
        <p:nvSpPr>
          <p:cNvPr id="7" name="TextBox 6">
            <a:extLst>
              <a:ext uri="{FF2B5EF4-FFF2-40B4-BE49-F238E27FC236}">
                <a16:creationId xmlns:a16="http://schemas.microsoft.com/office/drawing/2014/main" id="{55573BCC-E5C4-3892-6AB1-D0F1DAAA04E8}"/>
              </a:ext>
            </a:extLst>
          </p:cNvPr>
          <p:cNvSpPr txBox="1"/>
          <p:nvPr/>
        </p:nvSpPr>
        <p:spPr>
          <a:xfrm>
            <a:off x="2820186" y="3730611"/>
            <a:ext cx="6094428" cy="490199"/>
          </a:xfrm>
          <a:prstGeom prst="rect">
            <a:avLst/>
          </a:prstGeom>
          <a:noFill/>
        </p:spPr>
        <p:txBody>
          <a:bodyPr wrap="square">
            <a:spAutoFit/>
          </a:bodyPr>
          <a:lstStyle/>
          <a:p>
            <a:pPr algn="ctr">
              <a:lnSpc>
                <a:spcPct val="115000"/>
              </a:lnSpc>
              <a:spcAft>
                <a:spcPts val="1000"/>
              </a:spcAft>
            </a:pP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EDUCATION HOUR</a:t>
            </a:r>
            <a:endParaRPr lang="en-US" sz="20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endParaRPr>
          </a:p>
        </p:txBody>
      </p:sp>
      <p:pic>
        <p:nvPicPr>
          <p:cNvPr id="1026" name="Picture 2" descr="Education - Southern Zambia Union Conference">
            <a:extLst>
              <a:ext uri="{FF2B5EF4-FFF2-40B4-BE49-F238E27FC236}">
                <a16:creationId xmlns:a16="http://schemas.microsoft.com/office/drawing/2014/main" id="{79F5C73F-1B5A-BD33-706D-3144CC9CC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903" y="4329675"/>
            <a:ext cx="2531097" cy="253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40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discovering Pre-Colonial Education in Africa">
            <a:extLst>
              <a:ext uri="{FF2B5EF4-FFF2-40B4-BE49-F238E27FC236}">
                <a16:creationId xmlns:a16="http://schemas.microsoft.com/office/drawing/2014/main" id="{14C4B031-70E7-44B4-DE0C-ED85B54A7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D6BC21-A286-9133-D8C2-A4917AFFA15B}"/>
              </a:ext>
            </a:extLst>
          </p:cNvPr>
          <p:cNvSpPr>
            <a:spLocks noGrp="1"/>
          </p:cNvSpPr>
          <p:nvPr>
            <p:ph type="title"/>
          </p:nvPr>
        </p:nvSpPr>
        <p:spPr/>
        <p:txBody>
          <a:bodyPr>
            <a:normAutofit/>
          </a:bodyPr>
          <a:lstStyle/>
          <a:p>
            <a:r>
              <a:rPr lang="en-US" sz="4000" b="1" dirty="0">
                <a:solidFill>
                  <a:schemeClr val="bg1"/>
                </a:solidFill>
              </a:rPr>
              <a:t>Colonial Schools</a:t>
            </a:r>
          </a:p>
        </p:txBody>
      </p:sp>
    </p:spTree>
    <p:extLst>
      <p:ext uri="{BB962C8B-B14F-4D97-AF65-F5344CB8AC3E}">
        <p14:creationId xmlns:p14="http://schemas.microsoft.com/office/powerpoint/2010/main" val="1927568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1F80BB-D48B-43C4-614E-B0961813D289}"/>
              </a:ext>
            </a:extLst>
          </p:cNvPr>
          <p:cNvSpPr>
            <a:spLocks noGrp="1"/>
          </p:cNvSpPr>
          <p:nvPr>
            <p:ph idx="1"/>
          </p:nvPr>
        </p:nvSpPr>
        <p:spPr>
          <a:xfrm>
            <a:off x="311074" y="1268289"/>
            <a:ext cx="6068210" cy="5164783"/>
          </a:xfrm>
        </p:spPr>
        <p:txBody>
          <a:bodyPr>
            <a:normAutofit/>
          </a:bodyPr>
          <a:lstStyle/>
          <a:p>
            <a:pPr marL="0" indent="0">
              <a:buNone/>
            </a:pPr>
            <a:r>
              <a:rPr lang="en-US" dirty="0"/>
              <a:t>Schools during the late 19</a:t>
            </a:r>
            <a:r>
              <a:rPr lang="en-US" baseline="30000" dirty="0"/>
              <a:t>th</a:t>
            </a:r>
            <a:r>
              <a:rPr lang="en-US" dirty="0"/>
              <a:t> Century and Early 20</a:t>
            </a:r>
            <a:r>
              <a:rPr lang="en-US" baseline="30000" dirty="0"/>
              <a:t>th</a:t>
            </a:r>
            <a:r>
              <a:rPr lang="en-US" dirty="0"/>
              <a:t> Century were not places to educate  and </a:t>
            </a:r>
            <a:r>
              <a:rPr lang="en-US" dirty="0" err="1"/>
              <a:t>mould</a:t>
            </a:r>
            <a:r>
              <a:rPr lang="en-US" dirty="0"/>
              <a:t> children for heaven. </a:t>
            </a:r>
          </a:p>
          <a:p>
            <a:pPr marL="0" indent="0">
              <a:buNone/>
            </a:pPr>
            <a:r>
              <a:rPr lang="en-US" dirty="0"/>
              <a:t> Instead, they were places that taught children to </a:t>
            </a:r>
            <a:r>
              <a:rPr lang="en-US" dirty="0" err="1"/>
              <a:t>memorise</a:t>
            </a:r>
            <a:r>
              <a:rPr lang="en-US" dirty="0"/>
              <a:t> and ‘be reflectors of other men’s thoughts.’</a:t>
            </a:r>
          </a:p>
          <a:p>
            <a:pPr marL="0" indent="0">
              <a:buNone/>
            </a:pPr>
            <a:r>
              <a:rPr lang="en-US" dirty="0"/>
              <a:t>(Education – E G White) Lessons were hard work, repetitive and not joyful. </a:t>
            </a:r>
          </a:p>
        </p:txBody>
      </p:sp>
      <p:pic>
        <p:nvPicPr>
          <p:cNvPr id="11266" name="Picture 2" descr="Lurgan Ancestry ~ 19th Century Education in Ireland">
            <a:extLst>
              <a:ext uri="{FF2B5EF4-FFF2-40B4-BE49-F238E27FC236}">
                <a16:creationId xmlns:a16="http://schemas.microsoft.com/office/drawing/2014/main" id="{33C6E51D-239D-EBE8-E036-7C3B46DF4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429" r="13621" b="2"/>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43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EE813B-81B4-5D50-B72C-D1211FD07169}"/>
              </a:ext>
            </a:extLst>
          </p:cNvPr>
          <p:cNvSpPr>
            <a:spLocks noGrp="1"/>
          </p:cNvSpPr>
          <p:nvPr>
            <p:ph idx="1"/>
          </p:nvPr>
        </p:nvSpPr>
        <p:spPr>
          <a:xfrm>
            <a:off x="838200" y="1825625"/>
            <a:ext cx="6945630" cy="4351338"/>
          </a:xfrm>
        </p:spPr>
        <p:txBody>
          <a:bodyPr/>
          <a:lstStyle/>
          <a:p>
            <a:pPr marL="0" indent="0">
              <a:buNone/>
            </a:pPr>
            <a:r>
              <a:rPr lang="en-US" dirty="0"/>
              <a:t>‘Parents if you wish to save your children, separate them from the world, keep them from the company of wicked children.’</a:t>
            </a:r>
          </a:p>
          <a:p>
            <a:pPr marL="0" indent="0">
              <a:buNone/>
            </a:pPr>
            <a:endParaRPr lang="en-US" dirty="0"/>
          </a:p>
        </p:txBody>
      </p:sp>
      <p:pic>
        <p:nvPicPr>
          <p:cNvPr id="4" name="Picture 4" descr="ESDA | White, Ellen Gould (Harmon), Literary Assistants of">
            <a:extLst>
              <a:ext uri="{FF2B5EF4-FFF2-40B4-BE49-F238E27FC236}">
                <a16:creationId xmlns:a16="http://schemas.microsoft.com/office/drawing/2014/main" id="{5C501CA1-82D2-2B3B-008F-CC696FD1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010" y="369043"/>
            <a:ext cx="4821111" cy="5807920"/>
          </a:xfrm>
          <a:prstGeom prst="rect">
            <a:avLst/>
          </a:prstGeom>
          <a:noFill/>
          <a:effectLst>
            <a:softEdge rad="787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043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7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Education - Philipsburg SDA Church">
            <a:extLst>
              <a:ext uri="{FF2B5EF4-FFF2-40B4-BE49-F238E27FC236}">
                <a16:creationId xmlns:a16="http://schemas.microsoft.com/office/drawing/2014/main" id="{53AE10D6-E898-5748-74EA-00D13E3E9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9147" y="643467"/>
            <a:ext cx="891370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599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No photo description available.">
            <a:extLst>
              <a:ext uri="{FF2B5EF4-FFF2-40B4-BE49-F238E27FC236}">
                <a16:creationId xmlns:a16="http://schemas.microsoft.com/office/drawing/2014/main" id="{3A7294BE-723B-3C0B-BE91-4A6F11574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436"/>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23" name="Rectangle 133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814FDF9-F20A-C165-33AC-7660B2F9E98F}"/>
              </a:ext>
            </a:extLst>
          </p:cNvPr>
          <p:cNvSpPr>
            <a:spLocks noGrp="1"/>
          </p:cNvSpPr>
          <p:nvPr>
            <p:ph idx="1"/>
          </p:nvPr>
        </p:nvSpPr>
        <p:spPr>
          <a:xfrm>
            <a:off x="181983" y="1557618"/>
            <a:ext cx="3981226" cy="4552725"/>
          </a:xfrm>
        </p:spPr>
        <p:txBody>
          <a:bodyPr>
            <a:normAutofit/>
          </a:bodyPr>
          <a:lstStyle/>
          <a:p>
            <a:pPr marL="0" indent="0">
              <a:lnSpc>
                <a:spcPct val="100000"/>
              </a:lnSpc>
              <a:buNone/>
            </a:pPr>
            <a:r>
              <a:rPr lang="en-US" dirty="0"/>
              <a:t>Adventist education is Christ-</a:t>
            </a:r>
            <a:r>
              <a:rPr lang="en-US" dirty="0" err="1"/>
              <a:t>centred</a:t>
            </a:r>
            <a:r>
              <a:rPr lang="en-US" dirty="0"/>
              <a:t>, Bible based and pointing to the aim of true education to restore human beings into the image of the Creator. </a:t>
            </a:r>
          </a:p>
        </p:txBody>
      </p:sp>
    </p:spTree>
    <p:extLst>
      <p:ext uri="{BB962C8B-B14F-4D97-AF65-F5344CB8AC3E}">
        <p14:creationId xmlns:p14="http://schemas.microsoft.com/office/powerpoint/2010/main" val="348575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6238C-4327-8162-4B83-B875FBC6865E}"/>
            </a:ext>
          </a:extLst>
        </p:cNvPr>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02B4F3-9FA3-350E-BAEC-F27F36C60026}"/>
              </a:ext>
            </a:extLst>
          </p:cNvPr>
          <p:cNvSpPr>
            <a:spLocks noGrp="1"/>
          </p:cNvSpPr>
          <p:nvPr>
            <p:ph idx="1"/>
          </p:nvPr>
        </p:nvSpPr>
        <p:spPr>
          <a:xfrm>
            <a:off x="358509" y="2031101"/>
            <a:ext cx="5338281" cy="3511943"/>
          </a:xfrm>
        </p:spPr>
        <p:txBody>
          <a:bodyPr anchor="t">
            <a:normAutofit/>
          </a:bodyPr>
          <a:lstStyle/>
          <a:p>
            <a:pPr marL="0" indent="0">
              <a:buNone/>
            </a:pPr>
            <a:r>
              <a:rPr lang="en-US" sz="3200" dirty="0"/>
              <a:t>Mankind had fallen so far from the goal and standards of God that He shared that ‘the work of education and the work of redemption was one.’ </a:t>
            </a:r>
            <a:r>
              <a:rPr lang="en-US" sz="3200" b="1" i="1" dirty="0"/>
              <a:t>(Education, EG White)</a:t>
            </a:r>
          </a:p>
        </p:txBody>
      </p:sp>
      <p:sp>
        <p:nvSpPr>
          <p:cNvPr id="14347" name="Rectangle 1434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Rectangle 1434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EGW Resources for Children - Southern Africa-Indian Ocean Division">
            <a:extLst>
              <a:ext uri="{FF2B5EF4-FFF2-40B4-BE49-F238E27FC236}">
                <a16:creationId xmlns:a16="http://schemas.microsoft.com/office/drawing/2014/main" id="{178D0C0E-4779-4299-CEBB-92DF5B00E8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6159" y="650494"/>
            <a:ext cx="5111176"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30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2" name="Rectangle 1537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74" name="Group 1537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370" name="Rectangle 1536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Rectangle 1537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73" name="Rectangle 1537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3DBFB4-5C25-DE74-3B1D-EDA3E9345118}"/>
              </a:ext>
            </a:extLst>
          </p:cNvPr>
          <p:cNvSpPr>
            <a:spLocks noGrp="1"/>
          </p:cNvSpPr>
          <p:nvPr>
            <p:ph idx="1"/>
          </p:nvPr>
        </p:nvSpPr>
        <p:spPr>
          <a:xfrm>
            <a:off x="257268" y="2270797"/>
            <a:ext cx="5484996" cy="3979585"/>
          </a:xfrm>
        </p:spPr>
        <p:txBody>
          <a:bodyPr anchor="ctr">
            <a:normAutofit/>
          </a:bodyPr>
          <a:lstStyle/>
          <a:p>
            <a:pPr marL="0" indent="0">
              <a:buNone/>
            </a:pPr>
            <a:r>
              <a:rPr lang="en-US" dirty="0"/>
              <a:t>An early Adventist minister recalled: ‘During the years 1853-54, the sentiment prevailed quite largely among Seventh- day Adventists that their children should be educated more directly under the supervision of those of the same faith than was possible in the public schools.</a:t>
            </a:r>
          </a:p>
        </p:txBody>
      </p:sp>
      <p:sp>
        <p:nvSpPr>
          <p:cNvPr id="15375" name="Rectangle 1537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Rectangle 153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Parental Supervision on Children's Device Usage and Gaming – Azadeh  Forghani, PhD">
            <a:extLst>
              <a:ext uri="{FF2B5EF4-FFF2-40B4-BE49-F238E27FC236}">
                <a16:creationId xmlns:a16="http://schemas.microsoft.com/office/drawing/2014/main" id="{C3740C03-2B4F-2070-37EA-884173C7C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11" r="24863"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63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EF57E-D4F1-3590-3FE8-B8F728B36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9947AD-0DCB-4CED-FDD0-DEEB0134E089}"/>
              </a:ext>
            </a:extLst>
          </p:cNvPr>
          <p:cNvSpPr>
            <a:spLocks noGrp="1"/>
          </p:cNvSpPr>
          <p:nvPr>
            <p:ph idx="1"/>
          </p:nvPr>
        </p:nvSpPr>
        <p:spPr>
          <a:xfrm>
            <a:off x="327522" y="1253331"/>
            <a:ext cx="6729496" cy="4351338"/>
          </a:xfrm>
        </p:spPr>
        <p:txBody>
          <a:bodyPr/>
          <a:lstStyle/>
          <a:p>
            <a:pPr marL="0" indent="0">
              <a:buNone/>
            </a:pPr>
            <a:r>
              <a:rPr lang="en-US" dirty="0"/>
              <a:t>In conformity with this idea, there were many instances of home schools among our people where the children of one or more families were gathered  together, a teacher procured who was firm  in the faith and competent to instruct in matters of religion as well as in the common branches of school education.’ </a:t>
            </a:r>
          </a:p>
          <a:p>
            <a:pPr marL="0" indent="0">
              <a:buNone/>
            </a:pPr>
            <a:r>
              <a:rPr lang="en-US" dirty="0"/>
              <a:t> </a:t>
            </a:r>
            <a:r>
              <a:rPr lang="en-US" b="1" i="1" dirty="0"/>
              <a:t>(John Wesley Taylor V, Adventist Education, Origins of)</a:t>
            </a:r>
          </a:p>
        </p:txBody>
      </p:sp>
      <p:pic>
        <p:nvPicPr>
          <p:cNvPr id="16386" name="Picture 2" descr="John Wesley Taylor V Elected as Seventh President of Andrews University |  North American Division of Seventh-day Adventists">
            <a:extLst>
              <a:ext uri="{FF2B5EF4-FFF2-40B4-BE49-F238E27FC236}">
                <a16:creationId xmlns:a16="http://schemas.microsoft.com/office/drawing/2014/main" id="{BF72696F-D7C3-DF78-A1D2-711DFE33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60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Bad Teacher Vectors - Download Free High-Quality Vectors from Freepik |  Freepik">
            <a:extLst>
              <a:ext uri="{FF2B5EF4-FFF2-40B4-BE49-F238E27FC236}">
                <a16:creationId xmlns:a16="http://schemas.microsoft.com/office/drawing/2014/main" id="{EFDE4CDF-8D01-5946-4779-303F38FF5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97"/>
            <a:ext cx="12192000" cy="68488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CE6F50-A4B9-7EC3-C509-7187FA5C54EF}"/>
              </a:ext>
            </a:extLst>
          </p:cNvPr>
          <p:cNvSpPr>
            <a:spLocks noGrp="1"/>
          </p:cNvSpPr>
          <p:nvPr>
            <p:ph type="title"/>
          </p:nvPr>
        </p:nvSpPr>
        <p:spPr>
          <a:xfrm>
            <a:off x="1676399" y="785539"/>
            <a:ext cx="5144815" cy="1325563"/>
          </a:xfrm>
        </p:spPr>
        <p:txBody>
          <a:bodyPr>
            <a:normAutofit fontScale="90000"/>
          </a:bodyPr>
          <a:lstStyle/>
          <a:p>
            <a:r>
              <a:rPr lang="en-US" sz="4800" b="1" dirty="0">
                <a:solidFill>
                  <a:schemeClr val="bg1"/>
                </a:solidFill>
                <a:effectLst>
                  <a:outerShdw blurRad="38100" dist="38100" dir="2700000" algn="tl">
                    <a:srgbClr val="000000">
                      <a:alpha val="43137"/>
                    </a:srgbClr>
                  </a:outerShdw>
                </a:effectLst>
              </a:rPr>
              <a:t>Ungodly Teachers</a:t>
            </a:r>
            <a:endParaRPr lang="en-US" sz="4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1119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F85127-59E2-EC9B-AE37-3BE5FD60191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640E1A-4A39-5D8B-0058-518680638FDB}"/>
              </a:ext>
            </a:extLst>
          </p:cNvPr>
          <p:cNvGraphicFramePr>
            <a:graphicFrameLocks noGrp="1"/>
          </p:cNvGraphicFramePr>
          <p:nvPr>
            <p:ph idx="1"/>
            <p:extLst>
              <p:ext uri="{D42A27DB-BD31-4B8C-83A1-F6EECF244321}">
                <p14:modId xmlns:p14="http://schemas.microsoft.com/office/powerpoint/2010/main" val="2910577355"/>
              </p:ext>
            </p:extLst>
          </p:nvPr>
        </p:nvGraphicFramePr>
        <p:xfrm>
          <a:off x="838200" y="1460937"/>
          <a:ext cx="10515600" cy="4691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046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8E438-D3E4-0401-E423-83031EF51C85}"/>
              </a:ext>
            </a:extLst>
          </p:cNvPr>
          <p:cNvSpPr>
            <a:spLocks noGrp="1"/>
          </p:cNvSpPr>
          <p:nvPr>
            <p:ph type="title"/>
          </p:nvPr>
        </p:nvSpPr>
        <p:spPr>
          <a:xfrm>
            <a:off x="640080" y="325369"/>
            <a:ext cx="4368602" cy="1956841"/>
          </a:xfrm>
        </p:spPr>
        <p:txBody>
          <a:bodyPr anchor="b">
            <a:normAutofit/>
          </a:bodyPr>
          <a:lstStyle/>
          <a:p>
            <a:r>
              <a:rPr lang="en-US" sz="5400"/>
              <a:t>Introduction</a:t>
            </a:r>
          </a:p>
        </p:txBody>
      </p:sp>
      <p:sp>
        <p:nvSpPr>
          <p:cNvPr id="308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F52AFD-B1CA-16D5-E710-96A09C83C81A}"/>
              </a:ext>
            </a:extLst>
          </p:cNvPr>
          <p:cNvSpPr>
            <a:spLocks noGrp="1"/>
          </p:cNvSpPr>
          <p:nvPr>
            <p:ph idx="1"/>
          </p:nvPr>
        </p:nvSpPr>
        <p:spPr>
          <a:xfrm>
            <a:off x="167115" y="2714274"/>
            <a:ext cx="4993464" cy="4107150"/>
          </a:xfrm>
        </p:spPr>
        <p:txBody>
          <a:bodyPr>
            <a:normAutofit/>
          </a:bodyPr>
          <a:lstStyle/>
          <a:p>
            <a:pPr marL="0" indent="0">
              <a:lnSpc>
                <a:spcPct val="100000"/>
              </a:lnSpc>
              <a:buNone/>
            </a:pPr>
            <a:r>
              <a:rPr lang="en-US" dirty="0"/>
              <a:t>One of the greatest dangers of our fast modern lifestyle in the 21</a:t>
            </a:r>
            <a:r>
              <a:rPr lang="en-US" baseline="30000" dirty="0"/>
              <a:t>st</a:t>
            </a:r>
            <a:r>
              <a:rPr lang="en-US" dirty="0"/>
              <a:t> century world is that we become so occupied with incidentals, non-essentials and minors that we neglect the fundamentals, the essentials and the majors.</a:t>
            </a:r>
          </a:p>
        </p:txBody>
      </p:sp>
      <p:pic>
        <p:nvPicPr>
          <p:cNvPr id="3074" name="Picture 2" descr="Twenty First Century and the Dynamic Business World - HubPages">
            <a:extLst>
              <a:ext uri="{FF2B5EF4-FFF2-40B4-BE49-F238E27FC236}">
                <a16:creationId xmlns:a16="http://schemas.microsoft.com/office/drawing/2014/main" id="{03B73737-4E71-0A37-4515-E3F5E1ED1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50" r="11985"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463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739DF5-F0C1-F476-273F-D1CDC39E9C1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4CC198-9925-288C-67D3-AC450098AD4C}"/>
              </a:ext>
            </a:extLst>
          </p:cNvPr>
          <p:cNvSpPr>
            <a:spLocks noGrp="1"/>
          </p:cNvSpPr>
          <p:nvPr>
            <p:ph idx="1"/>
          </p:nvPr>
        </p:nvSpPr>
        <p:spPr>
          <a:xfrm>
            <a:off x="398033" y="2599509"/>
            <a:ext cx="10647748" cy="3435531"/>
          </a:xfrm>
        </p:spPr>
        <p:txBody>
          <a:bodyPr anchor="ctr">
            <a:normAutofit lnSpcReduction="10000"/>
          </a:bodyPr>
          <a:lstStyle/>
          <a:p>
            <a:pPr marL="0" indent="0">
              <a:buNone/>
            </a:pPr>
            <a:r>
              <a:rPr lang="en-US" dirty="0"/>
              <a:t>….It means more than a preparation for the life that now is.  </a:t>
            </a:r>
          </a:p>
          <a:p>
            <a:pPr marL="0" indent="0">
              <a:buNone/>
            </a:pPr>
            <a:r>
              <a:rPr lang="en-US" dirty="0"/>
              <a:t>It has to do with the whole being, and with the whole period of existence possible to man. </a:t>
            </a:r>
          </a:p>
          <a:p>
            <a:pPr marL="0" indent="0">
              <a:buNone/>
            </a:pPr>
            <a:r>
              <a:rPr lang="en-US" dirty="0"/>
              <a:t>It is the harmonious development of the physical, the mental, and the spiritual powers.</a:t>
            </a:r>
          </a:p>
          <a:p>
            <a:pPr marL="0" indent="0">
              <a:buNone/>
            </a:pPr>
            <a:r>
              <a:rPr lang="en-US" dirty="0"/>
              <a:t> It prepares the student for the joy of service in this world and for the higher joy of wider service in the world to come.’</a:t>
            </a:r>
          </a:p>
          <a:p>
            <a:pPr marL="0" indent="0">
              <a:buNone/>
            </a:pPr>
            <a:r>
              <a:rPr lang="en-US" dirty="0"/>
              <a:t> </a:t>
            </a:r>
          </a:p>
        </p:txBody>
      </p:sp>
    </p:spTree>
    <p:extLst>
      <p:ext uri="{BB962C8B-B14F-4D97-AF65-F5344CB8AC3E}">
        <p14:creationId xmlns:p14="http://schemas.microsoft.com/office/powerpoint/2010/main" val="3750564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A78C-02DC-333C-99E3-9DD599F1AA5F}"/>
            </a:ext>
          </a:extLst>
        </p:cNvPr>
        <p:cNvGrpSpPr/>
        <p:nvPr/>
      </p:nvGrpSpPr>
      <p:grpSpPr>
        <a:xfrm>
          <a:off x="0" y="0"/>
          <a:ext cx="0" cy="0"/>
          <a:chOff x="0" y="0"/>
          <a:chExt cx="0" cy="0"/>
        </a:xfrm>
      </p:grpSpPr>
      <p:pic>
        <p:nvPicPr>
          <p:cNvPr id="18434" name="Picture 2" descr="Episode 29 Balance Eating with a Busy Life | Ali Miller RD">
            <a:extLst>
              <a:ext uri="{FF2B5EF4-FFF2-40B4-BE49-F238E27FC236}">
                <a16:creationId xmlns:a16="http://schemas.microsoft.com/office/drawing/2014/main" id="{096E008F-E5AD-E585-2265-2D53F7B02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889" y="507671"/>
            <a:ext cx="7443111" cy="5239407"/>
          </a:xfrm>
          <a:prstGeom prst="rect">
            <a:avLst/>
          </a:prstGeom>
          <a:noFill/>
          <a:effectLst>
            <a:softEdge rad="9144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435CC11-7A93-9382-DD0E-916DCFB5B750}"/>
              </a:ext>
            </a:extLst>
          </p:cNvPr>
          <p:cNvSpPr>
            <a:spLocks noGrp="1"/>
          </p:cNvSpPr>
          <p:nvPr>
            <p:ph idx="1"/>
          </p:nvPr>
        </p:nvSpPr>
        <p:spPr>
          <a:xfrm>
            <a:off x="333704" y="1507687"/>
            <a:ext cx="4931979" cy="3842625"/>
          </a:xfrm>
        </p:spPr>
        <p:txBody>
          <a:bodyPr>
            <a:normAutofit/>
          </a:bodyPr>
          <a:lstStyle/>
          <a:p>
            <a:pPr marL="0" indent="0">
              <a:buNone/>
            </a:pPr>
            <a:r>
              <a:rPr lang="en-US" sz="3200" dirty="0"/>
              <a:t>In our busy, rat race lifestyle we unfortunately, have lost sight of the warning God gave to His chosen people to come out of Babylon and to take our children out of the heathen schools too.</a:t>
            </a:r>
          </a:p>
        </p:txBody>
      </p:sp>
    </p:spTree>
    <p:extLst>
      <p:ext uri="{BB962C8B-B14F-4D97-AF65-F5344CB8AC3E}">
        <p14:creationId xmlns:p14="http://schemas.microsoft.com/office/powerpoint/2010/main" val="3289046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Top 10+ Best Private Schools in Accra, Ghana">
            <a:extLst>
              <a:ext uri="{FF2B5EF4-FFF2-40B4-BE49-F238E27FC236}">
                <a16:creationId xmlns:a16="http://schemas.microsoft.com/office/drawing/2014/main" id="{1482A759-6E59-724D-BF54-1AD8087FF644}"/>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3338" r="-1" b="237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9FBA48-CE3D-736D-BB1B-028D35B7A63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Expensive Private Schools</a:t>
            </a:r>
            <a:endParaRPr lang="en-US" sz="6600">
              <a:solidFill>
                <a:schemeClr val="bg1"/>
              </a:solidFill>
            </a:endParaRPr>
          </a:p>
        </p:txBody>
      </p:sp>
      <p:sp>
        <p:nvSpPr>
          <p:cNvPr id="1946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205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Kevin Sandness, Author at Haas News | Berkeley Haas - Page 9 of 15">
            <a:extLst>
              <a:ext uri="{FF2B5EF4-FFF2-40B4-BE49-F238E27FC236}">
                <a16:creationId xmlns:a16="http://schemas.microsoft.com/office/drawing/2014/main" id="{6AA1A8EB-AEA7-C870-45B8-EC91AC6D2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80" r="25341"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E054130-6930-54F3-0081-85CE4A0BD343}"/>
              </a:ext>
            </a:extLst>
          </p:cNvPr>
          <p:cNvSpPr>
            <a:spLocks noGrp="1"/>
          </p:cNvSpPr>
          <p:nvPr>
            <p:ph idx="1"/>
          </p:nvPr>
        </p:nvSpPr>
        <p:spPr>
          <a:xfrm>
            <a:off x="242129" y="3251458"/>
            <a:ext cx="5538561" cy="3485673"/>
          </a:xfrm>
        </p:spPr>
        <p:txBody>
          <a:bodyPr>
            <a:normAutofit/>
          </a:bodyPr>
          <a:lstStyle/>
          <a:p>
            <a:pPr marL="0" indent="0">
              <a:lnSpc>
                <a:spcPct val="100000"/>
              </a:lnSpc>
              <a:buNone/>
            </a:pPr>
            <a:r>
              <a:rPr lang="en-US" dirty="0"/>
              <a:t>As we become wealthier or are placed in higher positions of authority in the church, the lowly and humble Adventist school no longer seem attractive nor appropriate for our dear and intelligent children. </a:t>
            </a:r>
          </a:p>
        </p:txBody>
      </p:sp>
    </p:spTree>
    <p:extLst>
      <p:ext uri="{BB962C8B-B14F-4D97-AF65-F5344CB8AC3E}">
        <p14:creationId xmlns:p14="http://schemas.microsoft.com/office/powerpoint/2010/main" val="651707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48833D-63A7-6D65-A357-5C04549215DD}"/>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 It is the plan of the evil one for our dearest and beloved children to lose their place in Heaven by causing them to be infected by their friends who do not love the Lord and hardly ever attend church.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179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472E36-9072-FE74-853F-CDBA24A93C92}"/>
              </a:ext>
            </a:extLst>
          </p:cNvPr>
          <p:cNvSpPr>
            <a:spLocks noGrp="1"/>
          </p:cNvSpPr>
          <p:nvPr>
            <p:ph idx="1"/>
          </p:nvPr>
        </p:nvSpPr>
        <p:spPr>
          <a:xfrm>
            <a:off x="838200" y="1204856"/>
            <a:ext cx="4619621" cy="4972107"/>
          </a:xfrm>
        </p:spPr>
        <p:txBody>
          <a:bodyPr>
            <a:normAutofit/>
          </a:bodyPr>
          <a:lstStyle/>
          <a:p>
            <a:pPr marL="0" indent="0">
              <a:buNone/>
            </a:pPr>
            <a:r>
              <a:rPr lang="en-US" dirty="0"/>
              <a:t>Those school friends who will encourage them to smoke, drink and visit the night clubs instead of  joining the family for devotion or attending prayer meetings are tools of Satan that our children should beware and flee from their influence.</a:t>
            </a:r>
          </a:p>
        </p:txBody>
      </p:sp>
      <p:pic>
        <p:nvPicPr>
          <p:cNvPr id="21508" name="Picture 4" descr="School students in digital art style for education day | AI-generated image">
            <a:extLst>
              <a:ext uri="{FF2B5EF4-FFF2-40B4-BE49-F238E27FC236}">
                <a16:creationId xmlns:a16="http://schemas.microsoft.com/office/drawing/2014/main" id="{A0BDD2E3-DC3F-558E-00E5-336DF89E2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14" r="22097"/>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300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elective Focus Photography of Hour Glass · Free Stock Photo">
            <a:extLst>
              <a:ext uri="{FF2B5EF4-FFF2-40B4-BE49-F238E27FC236}">
                <a16:creationId xmlns:a16="http://schemas.microsoft.com/office/drawing/2014/main" id="{76ACCD7A-FDF6-0F85-0835-13903B5AD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9AD545-23DB-93E5-CF4B-D544CE1CBF07}"/>
              </a:ext>
            </a:extLst>
          </p:cNvPr>
          <p:cNvSpPr>
            <a:spLocks noGrp="1"/>
          </p:cNvSpPr>
          <p:nvPr>
            <p:ph type="title"/>
          </p:nvPr>
        </p:nvSpPr>
        <p:spPr>
          <a:xfrm>
            <a:off x="344708" y="0"/>
            <a:ext cx="10515600" cy="765778"/>
          </a:xfrm>
        </p:spPr>
        <p:txBody>
          <a:bodyPr>
            <a:normAutofit/>
          </a:bodyPr>
          <a:lstStyle/>
          <a:p>
            <a:r>
              <a:rPr lang="en-US" sz="3600" b="1" dirty="0"/>
              <a:t>Conclusion</a:t>
            </a:r>
            <a:endParaRPr lang="en-US" sz="3600" dirty="0"/>
          </a:p>
        </p:txBody>
      </p:sp>
      <p:sp>
        <p:nvSpPr>
          <p:cNvPr id="3" name="Content Placeholder 2">
            <a:extLst>
              <a:ext uri="{FF2B5EF4-FFF2-40B4-BE49-F238E27FC236}">
                <a16:creationId xmlns:a16="http://schemas.microsoft.com/office/drawing/2014/main" id="{1CD10CF7-6EDE-D5B5-C108-89244BF4F273}"/>
              </a:ext>
            </a:extLst>
          </p:cNvPr>
          <p:cNvSpPr>
            <a:spLocks noGrp="1"/>
          </p:cNvSpPr>
          <p:nvPr>
            <p:ph idx="1"/>
          </p:nvPr>
        </p:nvSpPr>
        <p:spPr>
          <a:xfrm>
            <a:off x="219697" y="765778"/>
            <a:ext cx="11627595" cy="4351338"/>
          </a:xfrm>
        </p:spPr>
        <p:txBody>
          <a:bodyPr/>
          <a:lstStyle/>
          <a:p>
            <a:pPr marL="0" indent="0">
              <a:buNone/>
            </a:pPr>
            <a:r>
              <a:rPr lang="en-US" dirty="0"/>
              <a:t>We may spend years and years riding the merry-go-round educating our children in Government schools and getting nowhere.  All we may achieve will be educated, well-spoken demons who choose to follow the path of the deceiver.</a:t>
            </a:r>
          </a:p>
        </p:txBody>
      </p:sp>
    </p:spTree>
    <p:extLst>
      <p:ext uri="{BB962C8B-B14F-4D97-AF65-F5344CB8AC3E}">
        <p14:creationId xmlns:p14="http://schemas.microsoft.com/office/powerpoint/2010/main" val="3981702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Ellen G. White by Seventh Day Adventist Suriname | ReverbNation">
            <a:extLst>
              <a:ext uri="{FF2B5EF4-FFF2-40B4-BE49-F238E27FC236}">
                <a16:creationId xmlns:a16="http://schemas.microsoft.com/office/drawing/2014/main" id="{02B19168-E200-F8DF-F832-FC83E8137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571C91C-2C32-ABCF-2FC9-B31F3B299849}"/>
              </a:ext>
            </a:extLst>
          </p:cNvPr>
          <p:cNvSpPr>
            <a:spLocks noGrp="1"/>
          </p:cNvSpPr>
          <p:nvPr>
            <p:ph idx="1"/>
          </p:nvPr>
        </p:nvSpPr>
        <p:spPr>
          <a:xfrm>
            <a:off x="278802" y="1094105"/>
            <a:ext cx="6970986" cy="4351338"/>
          </a:xfrm>
        </p:spPr>
        <p:txBody>
          <a:bodyPr/>
          <a:lstStyle/>
          <a:p>
            <a:pPr marL="0" indent="0">
              <a:lnSpc>
                <a:spcPct val="100000"/>
              </a:lnSpc>
              <a:buNone/>
            </a:pPr>
            <a:r>
              <a:rPr lang="en-US" dirty="0"/>
              <a:t>‘Instead of educated weaklings, our Adventist schools will send forth, young men and women, strong to think and to act, who are masters and not slaves of circumstances, men and women who possess breadth of mind, clearness of thought and the courage of their convictions’. </a:t>
            </a:r>
          </a:p>
          <a:p>
            <a:pPr marL="0" indent="0">
              <a:lnSpc>
                <a:spcPct val="100000"/>
              </a:lnSpc>
              <a:buNone/>
            </a:pPr>
            <a:r>
              <a:rPr lang="en-US" b="1" i="1" dirty="0"/>
              <a:t>(Education – E G White) </a:t>
            </a:r>
          </a:p>
        </p:txBody>
      </p:sp>
    </p:spTree>
    <p:extLst>
      <p:ext uri="{BB962C8B-B14F-4D97-AF65-F5344CB8AC3E}">
        <p14:creationId xmlns:p14="http://schemas.microsoft.com/office/powerpoint/2010/main" val="3880400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1530DE-A6A6-2873-5F47-0C37C4C328E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C1A1266-9121-BF0F-5862-F2EDE1556617}"/>
              </a:ext>
            </a:extLst>
          </p:cNvPr>
          <p:cNvGraphicFramePr>
            <a:graphicFrameLocks noGrp="1"/>
          </p:cNvGraphicFramePr>
          <p:nvPr>
            <p:ph idx="1"/>
            <p:extLst>
              <p:ext uri="{D42A27DB-BD31-4B8C-83A1-F6EECF244321}">
                <p14:modId xmlns:p14="http://schemas.microsoft.com/office/powerpoint/2010/main" val="1414460298"/>
              </p:ext>
            </p:extLst>
          </p:nvPr>
        </p:nvGraphicFramePr>
        <p:xfrm>
          <a:off x="0" y="1032734"/>
          <a:ext cx="11999259" cy="5825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75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21BCBD-093F-BDB8-1D57-0924D2D2B574}"/>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040F0E-0CA1-F3B2-AC2D-87DF5E8C7522}"/>
              </a:ext>
            </a:extLst>
          </p:cNvPr>
          <p:cNvSpPr>
            <a:spLocks noGrp="1"/>
          </p:cNvSpPr>
          <p:nvPr>
            <p:ph idx="1"/>
          </p:nvPr>
        </p:nvSpPr>
        <p:spPr>
          <a:xfrm>
            <a:off x="204396" y="2872899"/>
            <a:ext cx="4679274" cy="3810826"/>
          </a:xfrm>
        </p:spPr>
        <p:txBody>
          <a:bodyPr>
            <a:normAutofit/>
          </a:bodyPr>
          <a:lstStyle/>
          <a:p>
            <a:pPr marL="0" indent="0">
              <a:buNone/>
            </a:pPr>
            <a:r>
              <a:rPr lang="en-US" dirty="0"/>
              <a:t>We ride the merry-go-round whirling a hundred times which is equivalent to travelling three miles, but we get nowhere. </a:t>
            </a:r>
          </a:p>
          <a:p>
            <a:pPr marL="0" indent="0">
              <a:buNone/>
            </a:pPr>
            <a:r>
              <a:rPr lang="en-US" dirty="0"/>
              <a:t>We take a ride for the ride’s sake. </a:t>
            </a:r>
          </a:p>
        </p:txBody>
      </p:sp>
      <p:pic>
        <p:nvPicPr>
          <p:cNvPr id="4098" name="Picture 2" descr="Reports on Growing Healthy Food &amp; Healthy Children in Ghana - GlobalGiving">
            <a:extLst>
              <a:ext uri="{FF2B5EF4-FFF2-40B4-BE49-F238E27FC236}">
                <a16:creationId xmlns:a16="http://schemas.microsoft.com/office/drawing/2014/main" id="{B62A7E53-8FFF-6900-CAAE-B6846EF64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00" r="15547"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76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886240-366E-8451-2E9E-042F09087309}"/>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Eight billion people now live on Earth — a new record">
            <a:extLst>
              <a:ext uri="{FF2B5EF4-FFF2-40B4-BE49-F238E27FC236}">
                <a16:creationId xmlns:a16="http://schemas.microsoft.com/office/drawing/2014/main" id="{6ACFD74B-03A3-D915-A8E9-86769D5C3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96" r="12093"/>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D4E381-38AA-F0B5-1EEC-6D27BDC0CE51}"/>
              </a:ext>
            </a:extLst>
          </p:cNvPr>
          <p:cNvSpPr>
            <a:spLocks noGrp="1"/>
          </p:cNvSpPr>
          <p:nvPr>
            <p:ph idx="1"/>
          </p:nvPr>
        </p:nvSpPr>
        <p:spPr>
          <a:xfrm>
            <a:off x="546355" y="2326625"/>
            <a:ext cx="3948953" cy="3742762"/>
          </a:xfrm>
        </p:spPr>
        <p:txBody>
          <a:bodyPr>
            <a:normAutofit/>
          </a:bodyPr>
          <a:lstStyle/>
          <a:p>
            <a:pPr marL="0" indent="0">
              <a:buNone/>
            </a:pPr>
            <a:r>
              <a:rPr lang="en-US" dirty="0"/>
              <a:t>For billions of people life is one continuous merry-go-round. </a:t>
            </a:r>
          </a:p>
          <a:p>
            <a:pPr marL="0" indent="0">
              <a:buNone/>
            </a:pPr>
            <a:r>
              <a:rPr lang="en-US" dirty="0"/>
              <a:t>Going but never arriving; moving but getting nowhere</a:t>
            </a:r>
          </a:p>
        </p:txBody>
      </p:sp>
    </p:spTree>
    <p:extLst>
      <p:ext uri="{BB962C8B-B14F-4D97-AF65-F5344CB8AC3E}">
        <p14:creationId xmlns:p14="http://schemas.microsoft.com/office/powerpoint/2010/main" val="4066921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19851-A51A-D9D8-F5E2-F0F92F882C6A}"/>
            </a:ext>
          </a:extLst>
        </p:cNvPr>
        <p:cNvGrpSpPr/>
        <p:nvPr/>
      </p:nvGrpSpPr>
      <p:grpSpPr>
        <a:xfrm>
          <a:off x="0" y="0"/>
          <a:ext cx="0" cy="0"/>
          <a:chOff x="0" y="0"/>
          <a:chExt cx="0" cy="0"/>
        </a:xfrm>
      </p:grpSpPr>
      <p:pic>
        <p:nvPicPr>
          <p:cNvPr id="6146" name="Picture 2" descr="Leaders: preoccupied with all you have to do?">
            <a:extLst>
              <a:ext uri="{FF2B5EF4-FFF2-40B4-BE49-F238E27FC236}">
                <a16:creationId xmlns:a16="http://schemas.microsoft.com/office/drawing/2014/main" id="{971AFC91-35F0-F33D-7C4D-46DC65B7E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8" y="1363195"/>
            <a:ext cx="7216544" cy="41316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59F51D-4B54-4144-45BE-FE8EAF4B77C0}"/>
              </a:ext>
            </a:extLst>
          </p:cNvPr>
          <p:cNvSpPr>
            <a:spLocks noGrp="1"/>
          </p:cNvSpPr>
          <p:nvPr>
            <p:ph idx="1"/>
          </p:nvPr>
        </p:nvSpPr>
        <p:spPr>
          <a:xfrm>
            <a:off x="7353032" y="2589815"/>
            <a:ext cx="4157650" cy="2832039"/>
          </a:xfrm>
        </p:spPr>
        <p:txBody>
          <a:bodyPr/>
          <a:lstStyle/>
          <a:p>
            <a:pPr marL="0" indent="0">
              <a:buNone/>
            </a:pPr>
            <a:r>
              <a:rPr lang="en-US" dirty="0"/>
              <a:t>We can be so pre-occupied with the incidentals of life, the mediocre, the mundane that we allow the essentials to slip away.</a:t>
            </a:r>
          </a:p>
        </p:txBody>
      </p:sp>
    </p:spTree>
    <p:extLst>
      <p:ext uri="{BB962C8B-B14F-4D97-AF65-F5344CB8AC3E}">
        <p14:creationId xmlns:p14="http://schemas.microsoft.com/office/powerpoint/2010/main" val="187104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Fall of Babylon (Revelation 18) – Revelation Made Clear">
            <a:extLst>
              <a:ext uri="{FF2B5EF4-FFF2-40B4-BE49-F238E27FC236}">
                <a16:creationId xmlns:a16="http://schemas.microsoft.com/office/drawing/2014/main" id="{337B8A42-5D31-F633-2BA5-7E5807E3E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0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3CC7DE-BF31-1A83-F5AA-1486F843DBD7}"/>
              </a:ext>
            </a:extLst>
          </p:cNvPr>
          <p:cNvSpPr>
            <a:spLocks noGrp="1"/>
          </p:cNvSpPr>
          <p:nvPr>
            <p:ph type="title"/>
          </p:nvPr>
        </p:nvSpPr>
        <p:spPr>
          <a:xfrm>
            <a:off x="1524000" y="3314065"/>
            <a:ext cx="4899660" cy="1325563"/>
          </a:xfrm>
        </p:spPr>
        <p:txBody>
          <a:bodyPr/>
          <a:lstStyle/>
          <a:p>
            <a:r>
              <a:rPr lang="en-US" b="1" dirty="0"/>
              <a:t>COME OUT OF HER</a:t>
            </a:r>
            <a:endParaRPr lang="en-US" dirty="0"/>
          </a:p>
        </p:txBody>
      </p:sp>
    </p:spTree>
    <p:extLst>
      <p:ext uri="{BB962C8B-B14F-4D97-AF65-F5344CB8AC3E}">
        <p14:creationId xmlns:p14="http://schemas.microsoft.com/office/powerpoint/2010/main" val="3367320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ACBD7-39FB-5DAE-E413-8B735225C6EB}"/>
              </a:ext>
            </a:extLst>
          </p:cNvPr>
          <p:cNvSpPr>
            <a:spLocks noGrp="1"/>
          </p:cNvSpPr>
          <p:nvPr>
            <p:ph idx="1"/>
          </p:nvPr>
        </p:nvSpPr>
        <p:spPr>
          <a:xfrm>
            <a:off x="300318" y="777766"/>
            <a:ext cx="4956810" cy="4979648"/>
          </a:xfrm>
        </p:spPr>
        <p:txBody>
          <a:bodyPr/>
          <a:lstStyle/>
          <a:p>
            <a:pPr marL="0" indent="0">
              <a:lnSpc>
                <a:spcPct val="100000"/>
              </a:lnSpc>
              <a:buNone/>
            </a:pPr>
            <a:r>
              <a:rPr lang="en-US" dirty="0"/>
              <a:t>It seems that we have forgotten the serious warning given to the Seventh-day Adventist pioneers during the late 1800s that we should take our children out of the state schools and teach them at home or set up church schools</a:t>
            </a:r>
          </a:p>
        </p:txBody>
      </p:sp>
      <p:pic>
        <p:nvPicPr>
          <p:cNvPr id="7172" name="Picture 4" descr="What did the SDA Pioneers say about the Trinity doctrine? (Short version)">
            <a:extLst>
              <a:ext uri="{FF2B5EF4-FFF2-40B4-BE49-F238E27FC236}">
                <a16:creationId xmlns:a16="http://schemas.microsoft.com/office/drawing/2014/main" id="{E55C41BF-F1B3-9463-D9FC-041687480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27" b="4827"/>
          <a:stretch>
            <a:fillRect/>
          </a:stretch>
        </p:blipFill>
        <p:spPr bwMode="auto">
          <a:xfrm>
            <a:off x="5795682" y="1069690"/>
            <a:ext cx="6096000" cy="4130676"/>
          </a:xfrm>
          <a:prstGeom prst="rect">
            <a:avLst/>
          </a:prstGeom>
          <a:noFill/>
          <a:effectLst>
            <a:softEdge rad="304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6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202AB-251B-3290-E9FA-AC173251A6FD}"/>
            </a:ext>
          </a:extLst>
        </p:cNvPr>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194" name="Picture 2" descr="Inauguration of President John Wesley Taylor V - Andrews Agenda :: Andrews  University">
            <a:extLst>
              <a:ext uri="{FF2B5EF4-FFF2-40B4-BE49-F238E27FC236}">
                <a16:creationId xmlns:a16="http://schemas.microsoft.com/office/drawing/2014/main" id="{8CCDF2D6-597E-E2B2-DCE0-7AB1777C9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84" r="-1"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1" name="Freeform: Shape 820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8203" name="Freeform: Shape 820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8205" name="Freeform: Shape 820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CDA0E844-2EF2-E3F7-13EE-B7316D47AC2A}"/>
              </a:ext>
            </a:extLst>
          </p:cNvPr>
          <p:cNvSpPr>
            <a:spLocks noGrp="1"/>
          </p:cNvSpPr>
          <p:nvPr>
            <p:ph idx="1"/>
          </p:nvPr>
        </p:nvSpPr>
        <p:spPr>
          <a:xfrm>
            <a:off x="7961874" y="806825"/>
            <a:ext cx="4140479" cy="4658060"/>
          </a:xfrm>
        </p:spPr>
        <p:txBody>
          <a:bodyPr>
            <a:normAutofit/>
          </a:bodyPr>
          <a:lstStyle/>
          <a:p>
            <a:pPr marL="0" indent="0">
              <a:buNone/>
            </a:pPr>
            <a:r>
              <a:rPr lang="en-US" dirty="0"/>
              <a:t>‘Come out of her my people.’  Shall we come out of Babylon and leave our children behind?’ </a:t>
            </a:r>
          </a:p>
          <a:p>
            <a:pPr marL="0" indent="0">
              <a:buNone/>
            </a:pPr>
            <a:endParaRPr lang="en-US" dirty="0"/>
          </a:p>
          <a:p>
            <a:pPr marL="0" indent="0">
              <a:buNone/>
            </a:pPr>
            <a:r>
              <a:rPr lang="en-US" sz="2400" b="1" i="1" dirty="0"/>
              <a:t>(John Wesley Taylor V, Adventist Education, Origins of)</a:t>
            </a:r>
          </a:p>
        </p:txBody>
      </p:sp>
    </p:spTree>
    <p:extLst>
      <p:ext uri="{BB962C8B-B14F-4D97-AF65-F5344CB8AC3E}">
        <p14:creationId xmlns:p14="http://schemas.microsoft.com/office/powerpoint/2010/main" val="2687517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C177F-8F4F-B4DF-120F-5D67FEA8B86C}"/>
            </a:ext>
          </a:extLst>
        </p:cNvPr>
        <p:cNvGrpSpPr/>
        <p:nvPr/>
      </p:nvGrpSpPr>
      <p:grpSpPr>
        <a:xfrm>
          <a:off x="0" y="0"/>
          <a:ext cx="0" cy="0"/>
          <a:chOff x="0" y="0"/>
          <a:chExt cx="0" cy="0"/>
        </a:xfrm>
      </p:grpSpPr>
      <p:pic>
        <p:nvPicPr>
          <p:cNvPr id="9218" name="Picture 2" descr="Support The Earth Bill - Earth Day">
            <a:extLst>
              <a:ext uri="{FF2B5EF4-FFF2-40B4-BE49-F238E27FC236}">
                <a16:creationId xmlns:a16="http://schemas.microsoft.com/office/drawing/2014/main" id="{6D444DC7-5B18-2973-2181-2D29FB4A09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4000" contrast="33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A86D21-EA77-52C9-C115-4BD3E18F8FFC}"/>
              </a:ext>
            </a:extLst>
          </p:cNvPr>
          <p:cNvSpPr>
            <a:spLocks noGrp="1"/>
          </p:cNvSpPr>
          <p:nvPr>
            <p:ph idx="1"/>
          </p:nvPr>
        </p:nvSpPr>
        <p:spPr>
          <a:xfrm>
            <a:off x="515006" y="135716"/>
            <a:ext cx="11077903" cy="3616478"/>
          </a:xfrm>
        </p:spPr>
        <p:txBody>
          <a:bodyPr>
            <a:normAutofit/>
          </a:bodyPr>
          <a:lstStyle/>
          <a:p>
            <a:pPr marL="0" indent="0">
              <a:buNone/>
            </a:pPr>
            <a:r>
              <a:rPr lang="en-US" dirty="0">
                <a:solidFill>
                  <a:schemeClr val="bg1"/>
                </a:solidFill>
              </a:rPr>
              <a:t>You see the world was groaning into the final stages of earth’s history and God wanted His people to get ready, to be prepared for His Son’s Second Coming and to ensure that their children were also prepared and educated to meet the Lord.  </a:t>
            </a:r>
          </a:p>
        </p:txBody>
      </p:sp>
    </p:spTree>
    <p:extLst>
      <p:ext uri="{BB962C8B-B14F-4D97-AF65-F5344CB8AC3E}">
        <p14:creationId xmlns:p14="http://schemas.microsoft.com/office/powerpoint/2010/main" val="730039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1149</Words>
  <Application>Microsoft Office PowerPoint</Application>
  <PresentationFormat>Widescreen</PresentationFormat>
  <Paragraphs>61</Paragraphs>
  <Slides>28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Meiryo</vt:lpstr>
      <vt:lpstr>Aptos</vt:lpstr>
      <vt:lpstr>Arial</vt:lpstr>
      <vt:lpstr>Calibri</vt:lpstr>
      <vt:lpstr>Times New Roman</vt:lpstr>
      <vt:lpstr>Office Theme</vt:lpstr>
      <vt:lpstr>FAITHFULNESS TO ADVENTIST EDUCATION PRINCIPLES</vt:lpstr>
      <vt:lpstr>Introduction</vt:lpstr>
      <vt:lpstr>PowerPoint Presentation</vt:lpstr>
      <vt:lpstr>PowerPoint Presentation</vt:lpstr>
      <vt:lpstr>PowerPoint Presentation</vt:lpstr>
      <vt:lpstr>COME OUT OF HER</vt:lpstr>
      <vt:lpstr>PowerPoint Presentation</vt:lpstr>
      <vt:lpstr>PowerPoint Presentation</vt:lpstr>
      <vt:lpstr>PowerPoint Presentation</vt:lpstr>
      <vt:lpstr>Colonial Schools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Ungodly Teachers</vt:lpstr>
      <vt:lpstr>PowerPoint Presentation</vt:lpstr>
      <vt:lpstr>PowerPoint Presentation</vt:lpstr>
      <vt:lpstr>PowerPoint Presentation</vt:lpstr>
      <vt:lpstr>Expensive Private Schools</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2</cp:revision>
  <dcterms:created xsi:type="dcterms:W3CDTF">2025-07-29T10:26:25Z</dcterms:created>
  <dcterms:modified xsi:type="dcterms:W3CDTF">2025-07-29T11:50:14Z</dcterms:modified>
</cp:coreProperties>
</file>